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2"/>
  </p:notesMasterIdLst>
  <p:sldIdLst>
    <p:sldId id="256" r:id="rId2"/>
    <p:sldId id="257" r:id="rId3"/>
    <p:sldId id="258" r:id="rId4"/>
    <p:sldId id="259" r:id="rId5"/>
    <p:sldId id="260" r:id="rId6"/>
    <p:sldId id="261" r:id="rId7"/>
    <p:sldId id="262" r:id="rId8"/>
    <p:sldId id="263" r:id="rId9"/>
    <p:sldId id="266" r:id="rId10"/>
    <p:sldId id="265" r:id="rId11"/>
    <p:sldId id="267" r:id="rId12"/>
    <p:sldId id="268" r:id="rId13"/>
    <p:sldId id="269" r:id="rId14"/>
    <p:sldId id="270" r:id="rId15"/>
    <p:sldId id="271" r:id="rId16"/>
    <p:sldId id="272" r:id="rId17"/>
    <p:sldId id="273" r:id="rId18"/>
    <p:sldId id="280" r:id="rId19"/>
    <p:sldId id="276" r:id="rId20"/>
    <p:sldId id="274" r:id="rId21"/>
    <p:sldId id="275"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p:scale>
          <a:sx n="100" d="100"/>
          <a:sy n="100" d="100"/>
        </p:scale>
        <p:origin x="1424" y="1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09D78C-7299-F44C-873C-7D5353E848AB}" type="datetimeFigureOut">
              <a:rPr lang="en-US" smtClean="0"/>
              <a:t>9/18/16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8F501-F760-4B41-AA9A-6F9D244EFDF5}" type="slidenum">
              <a:rPr lang="en-US" smtClean="0"/>
              <a:t>‹#›</a:t>
            </a:fld>
            <a:endParaRPr lang="en-US"/>
          </a:p>
        </p:txBody>
      </p:sp>
    </p:spTree>
    <p:extLst>
      <p:ext uri="{BB962C8B-B14F-4D97-AF65-F5344CB8AC3E}">
        <p14:creationId xmlns:p14="http://schemas.microsoft.com/office/powerpoint/2010/main" val="858364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8F501-F760-4B41-AA9A-6F9D244EFDF5}" type="slidenum">
              <a:rPr lang="en-US" smtClean="0"/>
              <a:t>4</a:t>
            </a:fld>
            <a:endParaRPr lang="en-US"/>
          </a:p>
        </p:txBody>
      </p:sp>
    </p:spTree>
    <p:extLst>
      <p:ext uri="{BB962C8B-B14F-4D97-AF65-F5344CB8AC3E}">
        <p14:creationId xmlns:p14="http://schemas.microsoft.com/office/powerpoint/2010/main" val="3726160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CA"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3D27633-DCEF-6A44-B366-7199375BE62E}" type="datetimeFigureOut">
              <a:rPr lang="en-US" smtClean="0"/>
              <a:t>9/18/16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3038BC1-448A-584C-B04C-98547577941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3D27633-DCEF-6A44-B366-7199375BE62E}" type="datetimeFigureOut">
              <a:rPr lang="en-US" smtClean="0"/>
              <a:t>9/18/16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38BC1-448A-584C-B04C-98547577941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CA"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3D27633-DCEF-6A44-B366-7199375BE62E}" type="datetimeFigureOut">
              <a:rPr lang="en-US" smtClean="0"/>
              <a:t>9/18/16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38BC1-448A-584C-B04C-98547577941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10"/>
          </p:nvPr>
        </p:nvSpPr>
        <p:spPr/>
        <p:txBody>
          <a:bodyPr/>
          <a:lstStyle/>
          <a:p>
            <a:fld id="{A3D27633-DCEF-6A44-B366-7199375BE62E}" type="datetimeFigureOut">
              <a:rPr lang="en-US" smtClean="0"/>
              <a:t>9/18/16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38BC1-448A-584C-B04C-98547577941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CA"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A3D27633-DCEF-6A44-B366-7199375BE62E}" type="datetimeFigureOut">
              <a:rPr lang="en-US" smtClean="0"/>
              <a:t>9/18/16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38BC1-448A-584C-B04C-98547577941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5" name="Date Placeholder 4"/>
          <p:cNvSpPr>
            <a:spLocks noGrp="1"/>
          </p:cNvSpPr>
          <p:nvPr>
            <p:ph type="dt" sz="half" idx="10"/>
          </p:nvPr>
        </p:nvSpPr>
        <p:spPr/>
        <p:txBody>
          <a:bodyPr/>
          <a:lstStyle/>
          <a:p>
            <a:fld id="{A3D27633-DCEF-6A44-B366-7199375BE62E}" type="datetimeFigureOut">
              <a:rPr lang="en-US" smtClean="0"/>
              <a:t>9/18/16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038BC1-448A-584C-B04C-98547577941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Date Placeholder 6"/>
          <p:cNvSpPr>
            <a:spLocks noGrp="1"/>
          </p:cNvSpPr>
          <p:nvPr>
            <p:ph type="dt" sz="half" idx="10"/>
          </p:nvPr>
        </p:nvSpPr>
        <p:spPr/>
        <p:txBody>
          <a:bodyPr/>
          <a:lstStyle/>
          <a:p>
            <a:fld id="{A3D27633-DCEF-6A44-B366-7199375BE62E}" type="datetimeFigureOut">
              <a:rPr lang="en-US" smtClean="0"/>
              <a:t>9/18/16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038BC1-448A-584C-B04C-98547577941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A3D27633-DCEF-6A44-B366-7199375BE62E}" type="datetimeFigureOut">
              <a:rPr lang="en-US" smtClean="0"/>
              <a:t>9/18/16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038BC1-448A-584C-B04C-98547577941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27633-DCEF-6A44-B366-7199375BE62E}" type="datetimeFigureOut">
              <a:rPr lang="en-US" smtClean="0"/>
              <a:t>9/18/16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038BC1-448A-584C-B04C-98547577941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3D27633-DCEF-6A44-B366-7199375BE62E}" type="datetimeFigureOut">
              <a:rPr lang="en-US" smtClean="0"/>
              <a:t>9/18/16</a:t>
            </a:fld>
            <a:endParaRPr lang="en-US"/>
          </a:p>
        </p:txBody>
      </p:sp>
      <p:sp>
        <p:nvSpPr>
          <p:cNvPr id="7" name="Slide Number Placeholder 6"/>
          <p:cNvSpPr>
            <a:spLocks noGrp="1"/>
          </p:cNvSpPr>
          <p:nvPr>
            <p:ph type="sldNum" sz="quarter" idx="12"/>
          </p:nvPr>
        </p:nvSpPr>
        <p:spPr/>
        <p:txBody>
          <a:bodyPr/>
          <a:lstStyle/>
          <a:p>
            <a:fld id="{A3038BC1-448A-584C-B04C-98547577941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CA"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CA"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A3D27633-DCEF-6A44-B366-7199375BE62E}" type="datetimeFigureOut">
              <a:rPr lang="en-US" smtClean="0"/>
              <a:t>9/18/16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A3038BC1-448A-584C-B04C-98547577941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CA"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3D27633-DCEF-6A44-B366-7199375BE62E}" type="datetimeFigureOut">
              <a:rPr lang="en-US" smtClean="0"/>
              <a:t>9/18/16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3038BC1-448A-584C-B04C-98547577941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estyourself.psychtests.com/bin/transferreq=MnwyMTE0fDM2Mzk1ODR8MXwx&amp;refempt" TargetMode="External"/><Relationship Id="rId3" Type="http://schemas.openxmlformats.org/officeDocument/2006/relationships/hyperlink" Target="http://testyourself.psychtests.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Psychology 201  </a:t>
            </a:r>
            <a:endParaRPr lang="en-US" dirty="0"/>
          </a:p>
        </p:txBody>
      </p:sp>
      <p:sp>
        <p:nvSpPr>
          <p:cNvPr id="3" name="Subtitle 2"/>
          <p:cNvSpPr>
            <a:spLocks noGrp="1"/>
          </p:cNvSpPr>
          <p:nvPr>
            <p:ph type="subTitle" idx="1"/>
          </p:nvPr>
        </p:nvSpPr>
        <p:spPr/>
        <p:txBody>
          <a:bodyPr/>
          <a:lstStyle/>
          <a:p>
            <a:r>
              <a:rPr lang="en-US" dirty="0" smtClean="0"/>
              <a:t>Chapter one</a:t>
            </a:r>
          </a:p>
          <a:p>
            <a:r>
              <a:rPr lang="en-US" dirty="0" smtClean="0"/>
              <a:t>Ms. </a:t>
            </a:r>
            <a:r>
              <a:rPr lang="en-US" dirty="0" err="1" smtClean="0"/>
              <a:t>Diala</a:t>
            </a:r>
            <a:r>
              <a:rPr lang="en-US" dirty="0" smtClean="0"/>
              <a:t> </a:t>
            </a:r>
            <a:r>
              <a:rPr lang="en-US" dirty="0" err="1" smtClean="0"/>
              <a:t>Itani</a:t>
            </a:r>
            <a:r>
              <a:rPr lang="en-US" dirty="0" smtClean="0"/>
              <a:t> </a:t>
            </a:r>
            <a:endParaRPr lang="en-US" dirty="0"/>
          </a:p>
        </p:txBody>
      </p:sp>
    </p:spTree>
    <p:extLst>
      <p:ext uri="{BB962C8B-B14F-4D97-AF65-F5344CB8AC3E}">
        <p14:creationId xmlns:p14="http://schemas.microsoft.com/office/powerpoint/2010/main" val="197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97464"/>
            <a:ext cx="7024744" cy="1143000"/>
          </a:xfrm>
        </p:spPr>
        <p:txBody>
          <a:bodyPr/>
          <a:lstStyle/>
          <a:p>
            <a:r>
              <a:rPr lang="en-US" dirty="0" smtClean="0"/>
              <a:t>Some history : origins</a:t>
            </a:r>
            <a:endParaRPr lang="en-US" dirty="0"/>
          </a:p>
        </p:txBody>
      </p:sp>
      <p:sp>
        <p:nvSpPr>
          <p:cNvPr id="3" name="Content Placeholder 2"/>
          <p:cNvSpPr>
            <a:spLocks noGrp="1"/>
          </p:cNvSpPr>
          <p:nvPr>
            <p:ph idx="1"/>
          </p:nvPr>
        </p:nvSpPr>
        <p:spPr>
          <a:xfrm>
            <a:off x="927100" y="2044700"/>
            <a:ext cx="6893709" cy="3787929"/>
          </a:xfrm>
        </p:spPr>
        <p:txBody>
          <a:bodyPr>
            <a:normAutofit/>
          </a:bodyPr>
          <a:lstStyle/>
          <a:p>
            <a:pPr marL="68580" indent="0">
              <a:buNone/>
            </a:pPr>
            <a:r>
              <a:rPr lang="en-US" b="1" dirty="0" smtClean="0">
                <a:latin typeface="Georgia" charset="0"/>
              </a:rPr>
              <a:t>Structuralism</a:t>
            </a:r>
          </a:p>
          <a:p>
            <a:pPr lvl="1"/>
            <a:r>
              <a:rPr lang="en-US" dirty="0" smtClean="0">
                <a:latin typeface="Georgia" charset="0"/>
              </a:rPr>
              <a:t>Wilhelm Wundt</a:t>
            </a:r>
          </a:p>
          <a:p>
            <a:pPr lvl="1"/>
            <a:r>
              <a:rPr lang="en-US" dirty="0" smtClean="0">
                <a:latin typeface="Georgia" charset="0"/>
              </a:rPr>
              <a:t>Focuses on uncovering the fundamental mental components of consciousness, thinking, and other kinds of mental states and activities</a:t>
            </a:r>
          </a:p>
          <a:p>
            <a:pPr lvl="1"/>
            <a:r>
              <a:rPr lang="en-US" b="1" i="1" dirty="0" smtClean="0">
                <a:latin typeface="Georgia" charset="0"/>
              </a:rPr>
              <a:t>Introspection</a:t>
            </a:r>
            <a:r>
              <a:rPr lang="en-US" i="1" dirty="0" smtClean="0">
                <a:latin typeface="Georgia" charset="0"/>
              </a:rPr>
              <a:t>:</a:t>
            </a:r>
            <a:r>
              <a:rPr lang="en-US" dirty="0" smtClean="0">
                <a:latin typeface="Georgia" charset="0"/>
              </a:rPr>
              <a:t> Procedure used to study the structure of the mind in which subjects are asked to describe in detail what they are experiencing when they are exposed to a stimulus</a:t>
            </a:r>
          </a:p>
          <a:p>
            <a:endParaRPr lang="en-US" dirty="0"/>
          </a:p>
        </p:txBody>
      </p:sp>
    </p:spTree>
    <p:extLst>
      <p:ext uri="{BB962C8B-B14F-4D97-AF65-F5344CB8AC3E}">
        <p14:creationId xmlns:p14="http://schemas.microsoft.com/office/powerpoint/2010/main" val="1315530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22864"/>
            <a:ext cx="7024744" cy="1143000"/>
          </a:xfrm>
        </p:spPr>
        <p:txBody>
          <a:bodyPr/>
          <a:lstStyle/>
          <a:p>
            <a:r>
              <a:rPr lang="en-US" dirty="0" smtClean="0"/>
              <a:t>structuralism</a:t>
            </a:r>
            <a:endParaRPr lang="en-US" dirty="0"/>
          </a:p>
        </p:txBody>
      </p:sp>
      <p:sp>
        <p:nvSpPr>
          <p:cNvPr id="3" name="Content Placeholder 2"/>
          <p:cNvSpPr>
            <a:spLocks noGrp="1"/>
          </p:cNvSpPr>
          <p:nvPr>
            <p:ph idx="1"/>
          </p:nvPr>
        </p:nvSpPr>
        <p:spPr/>
        <p:txBody>
          <a:bodyPr/>
          <a:lstStyle/>
          <a:p>
            <a:pPr marL="68580" indent="0">
              <a:buNone/>
            </a:pPr>
            <a:r>
              <a:rPr lang="en-US" b="1" i="1" dirty="0" smtClean="0">
                <a:latin typeface="Georgia" charset="0"/>
              </a:rPr>
              <a:t>Criticisms of structuralism</a:t>
            </a:r>
          </a:p>
          <a:p>
            <a:pPr lvl="1"/>
            <a:r>
              <a:rPr lang="en-US" dirty="0" smtClean="0">
                <a:latin typeface="Georgia" charset="0"/>
              </a:rPr>
              <a:t>Introspection not a scientific technique </a:t>
            </a:r>
          </a:p>
          <a:p>
            <a:pPr lvl="1"/>
            <a:r>
              <a:rPr lang="en-US" dirty="0" smtClean="0">
                <a:latin typeface="Georgia" charset="0"/>
              </a:rPr>
              <a:t>People had difficulty describing some kinds of inner experiences</a:t>
            </a:r>
          </a:p>
          <a:p>
            <a:r>
              <a:rPr lang="en-US" dirty="0" smtClean="0">
                <a:latin typeface="Georgia" charset="0"/>
              </a:rPr>
              <a:t>These drawbacks led to the development of newer approaches</a:t>
            </a:r>
          </a:p>
          <a:p>
            <a:endParaRPr lang="en-US" dirty="0"/>
          </a:p>
        </p:txBody>
      </p:sp>
    </p:spTree>
    <p:extLst>
      <p:ext uri="{BB962C8B-B14F-4D97-AF65-F5344CB8AC3E}">
        <p14:creationId xmlns:p14="http://schemas.microsoft.com/office/powerpoint/2010/main" val="2258064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Functionalism</a:t>
            </a:r>
            <a:endParaRPr lang="en-US" dirty="0"/>
          </a:p>
        </p:txBody>
      </p:sp>
      <p:sp>
        <p:nvSpPr>
          <p:cNvPr id="3" name="Content Placeholder 2"/>
          <p:cNvSpPr>
            <a:spLocks noGrp="1"/>
          </p:cNvSpPr>
          <p:nvPr>
            <p:ph idx="1"/>
          </p:nvPr>
        </p:nvSpPr>
        <p:spPr/>
        <p:txBody>
          <a:bodyPr/>
          <a:lstStyle/>
          <a:p>
            <a:r>
              <a:rPr lang="en-US" b="1" dirty="0">
                <a:latin typeface="Georgia" charset="0"/>
              </a:rPr>
              <a:t>Functionalism</a:t>
            </a:r>
          </a:p>
          <a:p>
            <a:pPr marL="742950" lvl="1" indent="-285750"/>
            <a:r>
              <a:rPr lang="en-US" dirty="0">
                <a:latin typeface="Georgia" charset="0"/>
              </a:rPr>
              <a:t>William James</a:t>
            </a:r>
          </a:p>
          <a:p>
            <a:pPr marL="742950" lvl="1" indent="-285750"/>
            <a:r>
              <a:rPr lang="en-US" dirty="0">
                <a:latin typeface="Georgia" charset="0"/>
              </a:rPr>
              <a:t>Concentrated on how behavior functions and the role of behavior in allowing people to adapt to their environments</a:t>
            </a:r>
          </a:p>
          <a:p>
            <a:endParaRPr lang="en-US" dirty="0"/>
          </a:p>
        </p:txBody>
      </p:sp>
    </p:spTree>
    <p:extLst>
      <p:ext uri="{BB962C8B-B14F-4D97-AF65-F5344CB8AC3E}">
        <p14:creationId xmlns:p14="http://schemas.microsoft.com/office/powerpoint/2010/main" val="4045117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Gestalt</a:t>
            </a:r>
            <a:endParaRPr lang="en-US" dirty="0"/>
          </a:p>
        </p:txBody>
      </p:sp>
      <p:sp>
        <p:nvSpPr>
          <p:cNvPr id="3" name="Content Placeholder 2"/>
          <p:cNvSpPr>
            <a:spLocks noGrp="1"/>
          </p:cNvSpPr>
          <p:nvPr>
            <p:ph idx="1"/>
          </p:nvPr>
        </p:nvSpPr>
        <p:spPr/>
        <p:txBody>
          <a:bodyPr/>
          <a:lstStyle/>
          <a:p>
            <a:r>
              <a:rPr lang="en-US" b="1" dirty="0">
                <a:latin typeface="Georgia" charset="0"/>
              </a:rPr>
              <a:t>Gestalt psychology</a:t>
            </a:r>
          </a:p>
          <a:p>
            <a:pPr marL="742950" lvl="1" indent="-285750"/>
            <a:r>
              <a:rPr lang="en-US" dirty="0" smtClean="0">
                <a:latin typeface="Georgia" charset="0"/>
              </a:rPr>
              <a:t>Focuses </a:t>
            </a:r>
            <a:r>
              <a:rPr lang="en-US" dirty="0">
                <a:latin typeface="Georgia" charset="0"/>
              </a:rPr>
              <a:t>on the organization of perception and thinking in a “whole” sense rather than on the individual elements of perception</a:t>
            </a:r>
          </a:p>
          <a:p>
            <a:endParaRPr lang="en-US" dirty="0"/>
          </a:p>
        </p:txBody>
      </p:sp>
    </p:spTree>
    <p:extLst>
      <p:ext uri="{BB962C8B-B14F-4D97-AF65-F5344CB8AC3E}">
        <p14:creationId xmlns:p14="http://schemas.microsoft.com/office/powerpoint/2010/main" val="2077903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perspectives of psychology</a:t>
            </a:r>
            <a:endParaRPr lang="en-US" dirty="0"/>
          </a:p>
        </p:txBody>
      </p:sp>
      <p:pic>
        <p:nvPicPr>
          <p:cNvPr id="4" name="Picture 2"/>
          <p:cNvPicPr>
            <a:picLocks noGrp="1" noChangeAspect="1"/>
          </p:cNvPicPr>
          <p:nvPr>
            <p:ph idx="1"/>
          </p:nvPr>
        </p:nvPicPr>
        <p:blipFill>
          <a:blip r:embed="rId2">
            <a:extLst>
              <a:ext uri="{28A0092B-C50C-407E-A947-70E740481C1C}">
                <a14:useLocalDpi xmlns:a14="http://schemas.microsoft.com/office/drawing/2010/main" val="0"/>
              </a:ext>
            </a:extLst>
          </a:blip>
          <a:srcRect t="-32128" b="-32128"/>
          <a:stretch>
            <a:fillRect/>
          </a:stretch>
        </p:blipFill>
        <p:spPr bwMode="auto">
          <a:xfrm>
            <a:off x="774700" y="2057400"/>
            <a:ext cx="7293534" cy="4295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951781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595864"/>
            <a:ext cx="7024744" cy="1143000"/>
          </a:xfrm>
        </p:spPr>
        <p:txBody>
          <a:bodyPr>
            <a:normAutofit/>
          </a:bodyPr>
          <a:lstStyle/>
          <a:p>
            <a:r>
              <a:rPr lang="en-US" dirty="0"/>
              <a:t>Major perspectives </a:t>
            </a:r>
          </a:p>
        </p:txBody>
      </p:sp>
      <p:sp>
        <p:nvSpPr>
          <p:cNvPr id="3" name="Content Placeholder 2"/>
          <p:cNvSpPr>
            <a:spLocks noGrp="1"/>
          </p:cNvSpPr>
          <p:nvPr>
            <p:ph idx="1"/>
          </p:nvPr>
        </p:nvSpPr>
        <p:spPr/>
        <p:txBody>
          <a:bodyPr>
            <a:normAutofit fontScale="92500" lnSpcReduction="10000"/>
          </a:bodyPr>
          <a:lstStyle/>
          <a:p>
            <a:r>
              <a:rPr lang="en-US" b="1" dirty="0">
                <a:latin typeface="Georgia" charset="0"/>
              </a:rPr>
              <a:t>Neuroscience perspective</a:t>
            </a:r>
            <a:r>
              <a:rPr lang="en-US" dirty="0">
                <a:latin typeface="Georgia" charset="0"/>
              </a:rPr>
              <a:t>: Views behavior from the perspective of the brain, the nervous system, and other biological </a:t>
            </a:r>
            <a:r>
              <a:rPr lang="en-US" dirty="0" smtClean="0">
                <a:latin typeface="Georgia" charset="0"/>
              </a:rPr>
              <a:t>functions</a:t>
            </a:r>
          </a:p>
          <a:p>
            <a:pPr marL="68580" lvl="1" indent="0">
              <a:buNone/>
            </a:pPr>
            <a:r>
              <a:rPr lang="en-US" sz="2000" dirty="0" smtClean="0">
                <a:latin typeface="Arial" charset="0"/>
              </a:rPr>
              <a:t>      ex: How </a:t>
            </a:r>
            <a:r>
              <a:rPr lang="en-US" sz="2000" dirty="0">
                <a:latin typeface="Arial" charset="0"/>
              </a:rPr>
              <a:t>damage to different parts of the brain </a:t>
            </a:r>
            <a:r>
              <a:rPr lang="en-US" sz="2000" dirty="0" smtClean="0">
                <a:latin typeface="Arial" charset="0"/>
              </a:rPr>
              <a:t>affects</a:t>
            </a:r>
          </a:p>
          <a:p>
            <a:pPr marL="68580" lvl="1" indent="0">
              <a:buNone/>
            </a:pPr>
            <a:r>
              <a:rPr lang="en-US" sz="2000" dirty="0">
                <a:latin typeface="Arial" charset="0"/>
              </a:rPr>
              <a:t> </a:t>
            </a:r>
            <a:r>
              <a:rPr lang="en-US" sz="2000" dirty="0" smtClean="0">
                <a:latin typeface="Arial" charset="0"/>
              </a:rPr>
              <a:t>        </a:t>
            </a:r>
            <a:r>
              <a:rPr lang="en-US" sz="2000" dirty="0">
                <a:latin typeface="Arial" charset="0"/>
              </a:rPr>
              <a:t>personality, behavior, learning ability, language</a:t>
            </a:r>
          </a:p>
          <a:p>
            <a:endParaRPr lang="en-US" dirty="0" smtClean="0">
              <a:latin typeface="Georgia" charset="0"/>
            </a:endParaRPr>
          </a:p>
          <a:p>
            <a:r>
              <a:rPr lang="en-US" b="1" dirty="0">
                <a:latin typeface="Georgia" charset="0"/>
              </a:rPr>
              <a:t>Psychodynamic </a:t>
            </a:r>
            <a:r>
              <a:rPr lang="en-US" b="1" dirty="0" smtClean="0">
                <a:latin typeface="Georgia" charset="0"/>
              </a:rPr>
              <a:t>perspective </a:t>
            </a:r>
            <a:endParaRPr lang="en-US" b="1" dirty="0">
              <a:latin typeface="Georgia" charset="0"/>
            </a:endParaRPr>
          </a:p>
          <a:p>
            <a:pPr marL="457200" lvl="1" indent="0">
              <a:buNone/>
            </a:pPr>
            <a:r>
              <a:rPr lang="en-US" dirty="0">
                <a:latin typeface="Georgia" charset="0"/>
              </a:rPr>
              <a:t>Sigmund Freud</a:t>
            </a:r>
          </a:p>
          <a:p>
            <a:pPr marL="742950" lvl="1" indent="-285750"/>
            <a:r>
              <a:rPr lang="en-US" dirty="0">
                <a:latin typeface="Georgia" charset="0"/>
              </a:rPr>
              <a:t>Behavior is motivated by unconscious inner forces over which the individual has little control</a:t>
            </a:r>
          </a:p>
          <a:p>
            <a:pPr marL="68580" indent="0">
              <a:buNone/>
            </a:pPr>
            <a:endParaRPr lang="en-US" dirty="0"/>
          </a:p>
        </p:txBody>
      </p:sp>
    </p:spTree>
    <p:extLst>
      <p:ext uri="{BB962C8B-B14F-4D97-AF65-F5344CB8AC3E}">
        <p14:creationId xmlns:p14="http://schemas.microsoft.com/office/powerpoint/2010/main" val="269504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3790" y="456164"/>
            <a:ext cx="7024744" cy="1143000"/>
          </a:xfrm>
        </p:spPr>
        <p:txBody>
          <a:bodyPr>
            <a:normAutofit/>
          </a:bodyPr>
          <a:lstStyle/>
          <a:p>
            <a:r>
              <a:rPr lang="en-US" dirty="0"/>
              <a:t>Major perspectives </a:t>
            </a:r>
          </a:p>
        </p:txBody>
      </p:sp>
      <p:sp>
        <p:nvSpPr>
          <p:cNvPr id="3" name="Content Placeholder 2"/>
          <p:cNvSpPr>
            <a:spLocks noGrp="1"/>
          </p:cNvSpPr>
          <p:nvPr>
            <p:ph idx="1"/>
          </p:nvPr>
        </p:nvSpPr>
        <p:spPr>
          <a:xfrm>
            <a:off x="1043492" y="1727200"/>
            <a:ext cx="6885042" cy="4105429"/>
          </a:xfrm>
        </p:spPr>
        <p:txBody>
          <a:bodyPr>
            <a:normAutofit fontScale="77500" lnSpcReduction="20000"/>
          </a:bodyPr>
          <a:lstStyle/>
          <a:p>
            <a:r>
              <a:rPr lang="en-US" b="1" dirty="0">
                <a:latin typeface="Georgia" charset="0"/>
              </a:rPr>
              <a:t>Behavioral </a:t>
            </a:r>
            <a:r>
              <a:rPr lang="en-US" b="1" dirty="0" smtClean="0">
                <a:latin typeface="Georgia" charset="0"/>
              </a:rPr>
              <a:t>perspective</a:t>
            </a:r>
          </a:p>
          <a:p>
            <a:pPr marL="68580" indent="0">
              <a:buNone/>
            </a:pPr>
            <a:r>
              <a:rPr lang="en-US" sz="2600" dirty="0" smtClean="0"/>
              <a:t>John </a:t>
            </a:r>
            <a:r>
              <a:rPr lang="en-US" sz="2600" dirty="0"/>
              <a:t>B. </a:t>
            </a:r>
            <a:r>
              <a:rPr lang="en-US" sz="2600" dirty="0" smtClean="0"/>
              <a:t>Watson &amp;  B</a:t>
            </a:r>
            <a:r>
              <a:rPr lang="en-US" sz="2600" dirty="0"/>
              <a:t>. F. Skinner</a:t>
            </a:r>
          </a:p>
          <a:p>
            <a:pPr marL="445770" indent="-285750"/>
            <a:r>
              <a:rPr lang="en-US" sz="2600" dirty="0" smtClean="0"/>
              <a:t>observable</a:t>
            </a:r>
            <a:r>
              <a:rPr lang="en-US" sz="2600" dirty="0"/>
              <a:t>, measurable behavior should be the focus </a:t>
            </a:r>
            <a:r>
              <a:rPr lang="en-US" sz="2600" dirty="0" smtClean="0"/>
              <a:t> ex How </a:t>
            </a:r>
            <a:r>
              <a:rPr lang="en-US" sz="2600" dirty="0"/>
              <a:t>children adopt certain behaviors by imitating their parents (social-learning) or by parents directly rewarding those behaviors (behavioral)</a:t>
            </a:r>
          </a:p>
          <a:p>
            <a:pPr marL="742950" lvl="1" indent="-285750"/>
            <a:endParaRPr lang="en-US" sz="2600" dirty="0"/>
          </a:p>
          <a:p>
            <a:r>
              <a:rPr lang="en-US" sz="2600" b="1" dirty="0"/>
              <a:t>Cognitive perspective</a:t>
            </a:r>
            <a:r>
              <a:rPr lang="en-US" sz="2600" dirty="0"/>
              <a:t>: Focuses on how people think, understand, and know about the world</a:t>
            </a:r>
          </a:p>
          <a:p>
            <a:pPr marL="742950" lvl="1" indent="-285750"/>
            <a:r>
              <a:rPr lang="en-US" sz="2600" dirty="0"/>
              <a:t>Information </a:t>
            </a:r>
            <a:r>
              <a:rPr lang="en-US" sz="2600" dirty="0" smtClean="0"/>
              <a:t>processing:</a:t>
            </a:r>
          </a:p>
          <a:p>
            <a:pPr marL="457200" lvl="1" indent="0">
              <a:buNone/>
            </a:pPr>
            <a:r>
              <a:rPr lang="en-US" sz="2600" dirty="0" smtClean="0"/>
              <a:t>-   If </a:t>
            </a:r>
            <a:r>
              <a:rPr lang="en-US" sz="2600" dirty="0"/>
              <a:t>we believe we will fail, we may not even try </a:t>
            </a:r>
          </a:p>
          <a:p>
            <a:pPr marL="365760" lvl="1" indent="0">
              <a:lnSpc>
                <a:spcPct val="80000"/>
              </a:lnSpc>
              <a:buNone/>
            </a:pPr>
            <a:r>
              <a:rPr lang="en-US" sz="2600" dirty="0" smtClean="0"/>
              <a:t>  -  we remember what is consistent with our beliefs</a:t>
            </a:r>
          </a:p>
          <a:p>
            <a:pPr marL="457200" lvl="1" indent="0">
              <a:buNone/>
            </a:pPr>
            <a:endParaRPr lang="en-US" sz="2600" dirty="0"/>
          </a:p>
          <a:p>
            <a:endParaRPr lang="en-US" sz="2600" dirty="0"/>
          </a:p>
        </p:txBody>
      </p:sp>
    </p:spTree>
    <p:extLst>
      <p:ext uri="{BB962C8B-B14F-4D97-AF65-F5344CB8AC3E}">
        <p14:creationId xmlns:p14="http://schemas.microsoft.com/office/powerpoint/2010/main" val="2506329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557764"/>
            <a:ext cx="7024744" cy="1143000"/>
          </a:xfrm>
        </p:spPr>
        <p:txBody>
          <a:bodyPr/>
          <a:lstStyle/>
          <a:p>
            <a:r>
              <a:rPr lang="en-US" dirty="0"/>
              <a:t>Major perspectives </a:t>
            </a:r>
          </a:p>
        </p:txBody>
      </p:sp>
      <p:sp>
        <p:nvSpPr>
          <p:cNvPr id="3" name="Content Placeholder 2"/>
          <p:cNvSpPr>
            <a:spLocks noGrp="1"/>
          </p:cNvSpPr>
          <p:nvPr>
            <p:ph idx="1"/>
          </p:nvPr>
        </p:nvSpPr>
        <p:spPr>
          <a:xfrm>
            <a:off x="1043492" y="1879600"/>
            <a:ext cx="6777317" cy="3953029"/>
          </a:xfrm>
        </p:spPr>
        <p:txBody>
          <a:bodyPr/>
          <a:lstStyle/>
          <a:p>
            <a:r>
              <a:rPr lang="en-US" b="1" dirty="0">
                <a:latin typeface="+mj-lt"/>
              </a:rPr>
              <a:t>Humanistic perspective</a:t>
            </a:r>
          </a:p>
          <a:p>
            <a:pPr marL="742950" lvl="1" indent="-285750"/>
            <a:r>
              <a:rPr lang="en-US" dirty="0">
                <a:latin typeface="+mj-lt"/>
              </a:rPr>
              <a:t>Carl Rogers and Abraham Maslow</a:t>
            </a:r>
          </a:p>
          <a:p>
            <a:pPr marL="742950" lvl="1" indent="-285750"/>
            <a:r>
              <a:rPr lang="en-US" dirty="0">
                <a:latin typeface="+mj-lt"/>
              </a:rPr>
              <a:t>Suggests that all individuals naturally strive to grow, develop, and be in control of their lives and behavior</a:t>
            </a:r>
          </a:p>
          <a:p>
            <a:r>
              <a:rPr lang="en-US" dirty="0">
                <a:solidFill>
                  <a:schemeClr val="tx1"/>
                </a:solidFill>
                <a:latin typeface="+mj-lt"/>
              </a:rPr>
              <a:t>emphasizes free will, personal growth, and resilience</a:t>
            </a:r>
          </a:p>
          <a:p>
            <a:endParaRPr lang="en-US" dirty="0"/>
          </a:p>
        </p:txBody>
      </p:sp>
    </p:spTree>
    <p:extLst>
      <p:ext uri="{BB962C8B-B14F-4D97-AF65-F5344CB8AC3E}">
        <p14:creationId xmlns:p14="http://schemas.microsoft.com/office/powerpoint/2010/main" val="2883502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456164"/>
            <a:ext cx="7024744" cy="1143000"/>
          </a:xfrm>
        </p:spPr>
        <p:txBody>
          <a:bodyPr>
            <a:normAutofit fontScale="90000"/>
          </a:bodyPr>
          <a:lstStyle/>
          <a:p>
            <a:r>
              <a:rPr lang="en-US" dirty="0" smtClean="0"/>
              <a:t>Maslow’s Hierarchy of Needs</a:t>
            </a:r>
            <a:endParaRPr lang="en-US" dirty="0"/>
          </a:p>
        </p:txBody>
      </p:sp>
      <p:pic>
        <p:nvPicPr>
          <p:cNvPr id="4" name="Picture 11" descr="maslows_hierarchy_of_needssv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3257" r="-13257"/>
          <a:stretch>
            <a:fillRect/>
          </a:stretch>
        </p:blipFill>
        <p:spPr bwMode="auto">
          <a:xfrm>
            <a:off x="1042988" y="1752600"/>
            <a:ext cx="7880350" cy="4079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112313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06400"/>
            <a:ext cx="7024744" cy="825500"/>
          </a:xfrm>
        </p:spPr>
        <p:txBody>
          <a:bodyPr>
            <a:normAutofit/>
          </a:bodyPr>
          <a:lstStyle/>
          <a:p>
            <a:r>
              <a:rPr lang="en-US" sz="2800" dirty="0" smtClean="0"/>
              <a:t>Ex: Depression &amp; different perspectives</a:t>
            </a:r>
            <a:endParaRPr lang="en-US" sz="2800" dirty="0"/>
          </a:p>
        </p:txBody>
      </p:sp>
      <p:sp>
        <p:nvSpPr>
          <p:cNvPr id="3" name="Content Placeholder 2"/>
          <p:cNvSpPr>
            <a:spLocks noGrp="1"/>
          </p:cNvSpPr>
          <p:nvPr>
            <p:ph idx="1"/>
          </p:nvPr>
        </p:nvSpPr>
        <p:spPr>
          <a:xfrm>
            <a:off x="1043492" y="1397000"/>
            <a:ext cx="6881308" cy="4435629"/>
          </a:xfrm>
        </p:spPr>
        <p:txBody>
          <a:bodyPr>
            <a:normAutofit fontScale="85000" lnSpcReduction="20000"/>
          </a:bodyPr>
          <a:lstStyle/>
          <a:p>
            <a:pPr>
              <a:lnSpc>
                <a:spcPct val="90000"/>
              </a:lnSpc>
            </a:pPr>
            <a:r>
              <a:rPr lang="en-US" b="1" i="1" dirty="0" smtClean="0">
                <a:latin typeface="+mj-lt"/>
              </a:rPr>
              <a:t>Biological/</a:t>
            </a:r>
            <a:r>
              <a:rPr lang="en-US" b="1" i="1" dirty="0" err="1" smtClean="0">
                <a:latin typeface="+mj-lt"/>
              </a:rPr>
              <a:t>neuro</a:t>
            </a:r>
            <a:r>
              <a:rPr lang="en-US" dirty="0" smtClean="0">
                <a:latin typeface="+mj-lt"/>
              </a:rPr>
              <a:t>: </a:t>
            </a:r>
            <a:r>
              <a:rPr lang="en-US" dirty="0">
                <a:latin typeface="+mj-lt"/>
              </a:rPr>
              <a:t>abnormalities in neurotransmitters in the </a:t>
            </a:r>
            <a:r>
              <a:rPr lang="en-US" dirty="0" smtClean="0">
                <a:latin typeface="+mj-lt"/>
              </a:rPr>
              <a:t>brain</a:t>
            </a:r>
          </a:p>
          <a:p>
            <a:pPr>
              <a:lnSpc>
                <a:spcPct val="90000"/>
              </a:lnSpc>
            </a:pPr>
            <a:endParaRPr lang="en-US" dirty="0">
              <a:latin typeface="+mj-lt"/>
            </a:endParaRPr>
          </a:p>
          <a:p>
            <a:pPr>
              <a:lnSpc>
                <a:spcPct val="90000"/>
              </a:lnSpc>
            </a:pPr>
            <a:r>
              <a:rPr lang="en-US" b="1" i="1" dirty="0">
                <a:latin typeface="+mj-lt"/>
              </a:rPr>
              <a:t>B</a:t>
            </a:r>
            <a:r>
              <a:rPr lang="en-US" b="1" i="1" dirty="0" smtClean="0">
                <a:latin typeface="+mj-lt"/>
              </a:rPr>
              <a:t>ehavioral</a:t>
            </a:r>
            <a:r>
              <a:rPr lang="en-US" dirty="0" smtClean="0">
                <a:latin typeface="+mj-lt"/>
              </a:rPr>
              <a:t>: </a:t>
            </a:r>
            <a:r>
              <a:rPr lang="en-US" dirty="0">
                <a:latin typeface="+mj-lt"/>
              </a:rPr>
              <a:t>depressive symptoms have been reinforced (rewarded) by the environment (e.g., getting to stay home from school because of feeling depressed</a:t>
            </a:r>
            <a:r>
              <a:rPr lang="en-US" dirty="0" smtClean="0">
                <a:latin typeface="+mj-lt"/>
              </a:rPr>
              <a:t>)</a:t>
            </a:r>
          </a:p>
          <a:p>
            <a:pPr marL="68580" indent="0">
              <a:lnSpc>
                <a:spcPct val="90000"/>
              </a:lnSpc>
              <a:buNone/>
            </a:pPr>
            <a:endParaRPr lang="en-US" dirty="0">
              <a:latin typeface="+mj-lt"/>
            </a:endParaRPr>
          </a:p>
          <a:p>
            <a:pPr>
              <a:lnSpc>
                <a:spcPct val="90000"/>
              </a:lnSpc>
            </a:pPr>
            <a:r>
              <a:rPr lang="en-US" b="1" i="1" dirty="0">
                <a:latin typeface="+mj-lt"/>
              </a:rPr>
              <a:t>Cognitive:</a:t>
            </a:r>
            <a:r>
              <a:rPr lang="en-US" dirty="0">
                <a:latin typeface="+mj-lt"/>
              </a:rPr>
              <a:t> negative, pessimistic thinking </a:t>
            </a:r>
            <a:r>
              <a:rPr lang="en-US" dirty="0" smtClean="0">
                <a:latin typeface="+mj-lt"/>
              </a:rPr>
              <a:t>style</a:t>
            </a:r>
          </a:p>
          <a:p>
            <a:pPr>
              <a:lnSpc>
                <a:spcPct val="90000"/>
              </a:lnSpc>
            </a:pPr>
            <a:endParaRPr lang="en-US" dirty="0">
              <a:latin typeface="+mj-lt"/>
            </a:endParaRPr>
          </a:p>
          <a:p>
            <a:pPr>
              <a:lnSpc>
                <a:spcPct val="90000"/>
              </a:lnSpc>
            </a:pPr>
            <a:r>
              <a:rPr lang="en-US" b="1" i="1" dirty="0" smtClean="0">
                <a:latin typeface="+mj-lt"/>
              </a:rPr>
              <a:t>Psychodynami</a:t>
            </a:r>
            <a:r>
              <a:rPr lang="en-US" dirty="0" smtClean="0">
                <a:latin typeface="+mj-lt"/>
              </a:rPr>
              <a:t>c</a:t>
            </a:r>
            <a:r>
              <a:rPr lang="en-US" dirty="0">
                <a:latin typeface="+mj-lt"/>
              </a:rPr>
              <a:t>: depression is due to unconsciously displacing anger towards your parent onto </a:t>
            </a:r>
            <a:r>
              <a:rPr lang="en-US" dirty="0" smtClean="0">
                <a:latin typeface="+mj-lt"/>
              </a:rPr>
              <a:t>yourself</a:t>
            </a:r>
          </a:p>
          <a:p>
            <a:pPr marL="68580" indent="0">
              <a:lnSpc>
                <a:spcPct val="90000"/>
              </a:lnSpc>
              <a:buNone/>
            </a:pPr>
            <a:endParaRPr lang="en-US" dirty="0">
              <a:latin typeface="+mj-lt"/>
            </a:endParaRPr>
          </a:p>
          <a:p>
            <a:pPr>
              <a:lnSpc>
                <a:spcPct val="90000"/>
              </a:lnSpc>
            </a:pPr>
            <a:r>
              <a:rPr lang="en-US" b="1" i="1" dirty="0">
                <a:latin typeface="+mj-lt"/>
              </a:rPr>
              <a:t>Humanistic</a:t>
            </a:r>
            <a:r>
              <a:rPr lang="en-US" dirty="0">
                <a:latin typeface="+mj-lt"/>
              </a:rPr>
              <a:t>: depression is due to being </a:t>
            </a:r>
            <a:r>
              <a:rPr lang="en-US" dirty="0" smtClean="0">
                <a:latin typeface="+mj-lt"/>
              </a:rPr>
              <a:t>unauthentic </a:t>
            </a:r>
            <a:r>
              <a:rPr lang="en-US" dirty="0">
                <a:latin typeface="+mj-lt"/>
              </a:rPr>
              <a:t>or by being otherwise blocked in fulfilling your potential</a:t>
            </a:r>
          </a:p>
          <a:p>
            <a:pPr marL="68580" indent="0">
              <a:lnSpc>
                <a:spcPct val="90000"/>
              </a:lnSpc>
              <a:buNone/>
            </a:pPr>
            <a:endParaRPr lang="en-US" dirty="0">
              <a:latin typeface="Arial" charset="0"/>
            </a:endParaRPr>
          </a:p>
          <a:p>
            <a:endParaRPr lang="en-US" dirty="0"/>
          </a:p>
        </p:txBody>
      </p:sp>
    </p:spTree>
    <p:extLst>
      <p:ext uri="{BB962C8B-B14F-4D97-AF65-F5344CB8AC3E}">
        <p14:creationId xmlns:p14="http://schemas.microsoft.com/office/powerpoint/2010/main" val="1831862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97464"/>
            <a:ext cx="7024744" cy="1143000"/>
          </a:xfrm>
        </p:spPr>
        <p:txBody>
          <a:bodyPr/>
          <a:lstStyle/>
          <a:p>
            <a:r>
              <a:rPr lang="en-US" dirty="0" smtClean="0"/>
              <a:t>Psychology </a:t>
            </a:r>
            <a:endParaRPr lang="en-US" dirty="0"/>
          </a:p>
        </p:txBody>
      </p:sp>
      <p:sp>
        <p:nvSpPr>
          <p:cNvPr id="3" name="Content Placeholder 2"/>
          <p:cNvSpPr>
            <a:spLocks noGrp="1"/>
          </p:cNvSpPr>
          <p:nvPr>
            <p:ph idx="1"/>
          </p:nvPr>
        </p:nvSpPr>
        <p:spPr>
          <a:xfrm>
            <a:off x="457200" y="2057400"/>
            <a:ext cx="8379326" cy="4533232"/>
          </a:xfrm>
        </p:spPr>
        <p:txBody>
          <a:bodyPr>
            <a:normAutofit lnSpcReduction="10000"/>
          </a:bodyPr>
          <a:lstStyle/>
          <a:p>
            <a:r>
              <a:rPr lang="en-US" dirty="0" smtClean="0"/>
              <a:t>What is psychology ?</a:t>
            </a:r>
          </a:p>
          <a:p>
            <a:pPr marL="0" indent="0">
              <a:buNone/>
            </a:pPr>
            <a:r>
              <a:rPr lang="en-US" dirty="0" smtClean="0"/>
              <a:t>= scientific study of behavior and mental processes</a:t>
            </a:r>
          </a:p>
          <a:p>
            <a:pPr marL="0" indent="0">
              <a:buNone/>
            </a:pPr>
            <a:r>
              <a:rPr lang="en-US" dirty="0" smtClean="0"/>
              <a:t>Why is Psychology a science?</a:t>
            </a:r>
          </a:p>
          <a:p>
            <a:pPr marL="514350" indent="-514350">
              <a:buAutoNum type="arabicPeriod"/>
            </a:pPr>
            <a:r>
              <a:rPr lang="en-US" dirty="0" smtClean="0"/>
              <a:t>It is based on supported evidence and experimental studies </a:t>
            </a:r>
          </a:p>
          <a:p>
            <a:pPr marL="514350" indent="-514350">
              <a:buAutoNum type="arabicPeriod"/>
            </a:pPr>
            <a:r>
              <a:rPr lang="en-US" dirty="0" smtClean="0"/>
              <a:t>Use of scientific method: gather and analyze objective information, removing biases and minimizing errors. To get reliable results that can predict future behaviors</a:t>
            </a:r>
          </a:p>
          <a:p>
            <a:pPr marL="514350" indent="-514350">
              <a:buAutoNum type="arabicPeriod"/>
            </a:pPr>
            <a:r>
              <a:rPr lang="en-US" dirty="0" smtClean="0"/>
              <a:t>Defines clear and concrete terms</a:t>
            </a:r>
          </a:p>
          <a:p>
            <a:pPr marL="514350" indent="-514350">
              <a:buAutoNum type="arabicPeriod"/>
            </a:pPr>
            <a:r>
              <a:rPr lang="en-US" dirty="0" smtClean="0"/>
              <a:t>Analysis of theories</a:t>
            </a:r>
          </a:p>
          <a:p>
            <a:pPr marL="514350" indent="-514350">
              <a:buAutoNum type="arabicPeriod"/>
            </a:pPr>
            <a:endParaRPr lang="en-US" dirty="0" smtClean="0"/>
          </a:p>
        </p:txBody>
      </p:sp>
    </p:spTree>
    <p:extLst>
      <p:ext uri="{BB962C8B-B14F-4D97-AF65-F5344CB8AC3E}">
        <p14:creationId xmlns:p14="http://schemas.microsoft.com/office/powerpoint/2010/main" val="2224927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a:t>
            </a:r>
            <a:endParaRPr lang="en-US" dirty="0"/>
          </a:p>
        </p:txBody>
      </p:sp>
      <p:sp>
        <p:nvSpPr>
          <p:cNvPr id="3" name="Content Placeholder 2"/>
          <p:cNvSpPr>
            <a:spLocks noGrp="1"/>
          </p:cNvSpPr>
          <p:nvPr>
            <p:ph idx="1"/>
          </p:nvPr>
        </p:nvSpPr>
        <p:spPr/>
        <p:txBody>
          <a:bodyPr>
            <a:normAutofit/>
          </a:bodyPr>
          <a:lstStyle/>
          <a:p>
            <a:pPr marL="68580" indent="0" fontAlgn="base">
              <a:buNone/>
            </a:pPr>
            <a:r>
              <a:rPr lang="en-US" dirty="0" smtClean="0"/>
              <a:t>Table in the book</a:t>
            </a:r>
            <a:endParaRPr lang="en-US" dirty="0"/>
          </a:p>
        </p:txBody>
      </p:sp>
    </p:spTree>
    <p:extLst>
      <p:ext uri="{BB962C8B-B14F-4D97-AF65-F5344CB8AC3E}">
        <p14:creationId xmlns:p14="http://schemas.microsoft.com/office/powerpoint/2010/main" val="1783716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Method</a:t>
            </a:r>
            <a:endParaRPr lang="en-US" dirty="0"/>
          </a:p>
        </p:txBody>
      </p:sp>
      <p:sp>
        <p:nvSpPr>
          <p:cNvPr id="3" name="Content Placeholder 2"/>
          <p:cNvSpPr>
            <a:spLocks noGrp="1"/>
          </p:cNvSpPr>
          <p:nvPr>
            <p:ph idx="1"/>
          </p:nvPr>
        </p:nvSpPr>
        <p:spPr/>
        <p:txBody>
          <a:bodyPr/>
          <a:lstStyle/>
          <a:p>
            <a:r>
              <a:rPr lang="en-US" dirty="0">
                <a:latin typeface="Georgia" charset="0"/>
              </a:rPr>
              <a:t>Approach through which psychologists systematically acquire knowledge and understanding about behavior and other phenomena of interest</a:t>
            </a:r>
          </a:p>
          <a:p>
            <a:endParaRPr lang="en-US" dirty="0">
              <a:latin typeface="Georgia" charset="0"/>
            </a:endParaRPr>
          </a:p>
          <a:p>
            <a:endParaRPr lang="en-US" dirty="0"/>
          </a:p>
        </p:txBody>
      </p:sp>
    </p:spTree>
    <p:extLst>
      <p:ext uri="{BB962C8B-B14F-4D97-AF65-F5344CB8AC3E}">
        <p14:creationId xmlns:p14="http://schemas.microsoft.com/office/powerpoint/2010/main" val="1032776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difference…</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en-US" dirty="0">
                <a:latin typeface="Arial" charset="0"/>
              </a:rPr>
              <a:t>Experimental and non-experimental research are distinguished by the degree of control that the researcher has over the subjects and conditions in the study. </a:t>
            </a:r>
          </a:p>
          <a:p>
            <a:pPr>
              <a:lnSpc>
                <a:spcPct val="90000"/>
              </a:lnSpc>
            </a:pPr>
            <a:r>
              <a:rPr lang="en-US" dirty="0">
                <a:latin typeface="Arial" charset="0"/>
              </a:rPr>
              <a:t>In non-experimental research, there is often careful observation and measurement, but in experimental research there is also random assignment and manipulation of a variable.</a:t>
            </a:r>
          </a:p>
          <a:p>
            <a:pPr>
              <a:lnSpc>
                <a:spcPct val="90000"/>
              </a:lnSpc>
            </a:pPr>
            <a:r>
              <a:rPr lang="en-US" dirty="0">
                <a:latin typeface="Arial" charset="0"/>
              </a:rPr>
              <a:t>The increased control in experimental research allows you to infer causal relationships between variables.</a:t>
            </a:r>
          </a:p>
          <a:p>
            <a:endParaRPr lang="en-US" dirty="0"/>
          </a:p>
        </p:txBody>
      </p:sp>
    </p:spTree>
    <p:extLst>
      <p:ext uri="{BB962C8B-B14F-4D97-AF65-F5344CB8AC3E}">
        <p14:creationId xmlns:p14="http://schemas.microsoft.com/office/powerpoint/2010/main" val="4073265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charset="0"/>
              </a:rPr>
              <a:t>Non-Experimental Research: Methods for Gathering Information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Arial" charset="0"/>
              </a:rPr>
              <a:t>Case Studies</a:t>
            </a:r>
          </a:p>
          <a:p>
            <a:r>
              <a:rPr lang="en-US" dirty="0">
                <a:latin typeface="Arial" charset="0"/>
              </a:rPr>
              <a:t>Observational Studies*</a:t>
            </a:r>
          </a:p>
          <a:p>
            <a:pPr lvl="1"/>
            <a:r>
              <a:rPr lang="en-US" dirty="0">
                <a:latin typeface="Arial" charset="0"/>
              </a:rPr>
              <a:t>Naturalistic</a:t>
            </a:r>
          </a:p>
          <a:p>
            <a:pPr lvl="1"/>
            <a:r>
              <a:rPr lang="en-US" dirty="0">
                <a:latin typeface="Arial" charset="0"/>
              </a:rPr>
              <a:t>Laboratory</a:t>
            </a:r>
          </a:p>
          <a:p>
            <a:r>
              <a:rPr lang="en-US" dirty="0" smtClean="0">
                <a:latin typeface="Arial" charset="0"/>
              </a:rPr>
              <a:t>Surveys</a:t>
            </a:r>
            <a:endParaRPr lang="en-US" dirty="0">
              <a:latin typeface="Arial" charset="0"/>
            </a:endParaRPr>
          </a:p>
          <a:p>
            <a:pPr>
              <a:lnSpc>
                <a:spcPct val="90000"/>
              </a:lnSpc>
            </a:pPr>
            <a:r>
              <a:rPr lang="en-US" dirty="0" smtClean="0">
                <a:latin typeface="Arial" charset="0"/>
              </a:rPr>
              <a:t>Correlation </a:t>
            </a:r>
            <a:r>
              <a:rPr lang="en-US" dirty="0">
                <a:latin typeface="Arial" charset="0"/>
              </a:rPr>
              <a:t>= strength of a relationship between two variables</a:t>
            </a:r>
          </a:p>
          <a:p>
            <a:pPr lvl="1">
              <a:lnSpc>
                <a:spcPct val="90000"/>
              </a:lnSpc>
            </a:pPr>
            <a:r>
              <a:rPr lang="en-US" dirty="0">
                <a:latin typeface="Arial" charset="0"/>
              </a:rPr>
              <a:t>Positive vs. Negative Correlations = nature of relationship</a:t>
            </a:r>
          </a:p>
          <a:p>
            <a:pPr lvl="1">
              <a:lnSpc>
                <a:spcPct val="90000"/>
              </a:lnSpc>
            </a:pPr>
            <a:r>
              <a:rPr lang="en-US" dirty="0">
                <a:latin typeface="Arial" charset="0"/>
              </a:rPr>
              <a:t>Coefficient of Correlation = strength of relationship</a:t>
            </a:r>
          </a:p>
          <a:p>
            <a:pPr algn="ctr">
              <a:lnSpc>
                <a:spcPct val="90000"/>
              </a:lnSpc>
              <a:buNone/>
            </a:pPr>
            <a:r>
              <a:rPr lang="en-US" dirty="0">
                <a:latin typeface="Arial" charset="0"/>
              </a:rPr>
              <a:t>CORRELATION DOES NOT EQUAL CAUSATION</a:t>
            </a:r>
          </a:p>
          <a:p>
            <a:endParaRPr lang="en-US" dirty="0">
              <a:latin typeface="Arial" charset="0"/>
            </a:endParaRPr>
          </a:p>
          <a:p>
            <a:pPr marL="68580" indent="0">
              <a:buNone/>
            </a:pPr>
            <a:endParaRPr lang="en-US" dirty="0"/>
          </a:p>
        </p:txBody>
      </p:sp>
    </p:spTree>
    <p:extLst>
      <p:ext uri="{BB962C8B-B14F-4D97-AF65-F5344CB8AC3E}">
        <p14:creationId xmlns:p14="http://schemas.microsoft.com/office/powerpoint/2010/main" val="3060770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Experimental Research</a:t>
            </a:r>
            <a:endParaRPr lang="en-US" dirty="0"/>
          </a:p>
        </p:txBody>
      </p:sp>
      <p:sp>
        <p:nvSpPr>
          <p:cNvPr id="3" name="Content Placeholder 2"/>
          <p:cNvSpPr>
            <a:spLocks noGrp="1"/>
          </p:cNvSpPr>
          <p:nvPr>
            <p:ph idx="1"/>
          </p:nvPr>
        </p:nvSpPr>
        <p:spPr/>
        <p:txBody>
          <a:bodyPr>
            <a:normAutofit lnSpcReduction="10000"/>
          </a:bodyPr>
          <a:lstStyle/>
          <a:p>
            <a:r>
              <a:rPr lang="en-US" dirty="0">
                <a:latin typeface="Arial" charset="0"/>
              </a:rPr>
              <a:t>In experimental research, you manipulate one or more (independent) variables and observe the effect of this manipulation on one or more other (dependent) variables, while controlling for the influence of other (extraneous) variables. </a:t>
            </a:r>
            <a:endParaRPr lang="en-US" dirty="0" smtClean="0">
              <a:latin typeface="Arial" charset="0"/>
            </a:endParaRPr>
          </a:p>
          <a:p>
            <a:r>
              <a:rPr lang="en-US" dirty="0" smtClean="0">
                <a:latin typeface="Arial" charset="0"/>
              </a:rPr>
              <a:t>In </a:t>
            </a:r>
            <a:r>
              <a:rPr lang="en-US" dirty="0">
                <a:latin typeface="Arial" charset="0"/>
              </a:rPr>
              <a:t>this way, you can conclude that it was the effect of your independent variable that CAUSED the observed change in your dependent variable.</a:t>
            </a:r>
          </a:p>
          <a:p>
            <a:endParaRPr lang="en-US" dirty="0"/>
          </a:p>
        </p:txBody>
      </p:sp>
    </p:spTree>
    <p:extLst>
      <p:ext uri="{BB962C8B-B14F-4D97-AF65-F5344CB8AC3E}">
        <p14:creationId xmlns:p14="http://schemas.microsoft.com/office/powerpoint/2010/main" val="1234476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method</a:t>
            </a:r>
            <a:endParaRPr lang="en-US" dirty="0"/>
          </a:p>
        </p:txBody>
      </p:sp>
      <p:pic>
        <p:nvPicPr>
          <p:cNvPr id="4" name="Picture 5" descr="C:\Documents and Settings\revathi.r\Desktop\Images_Feldman\CH02\feL82795_040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31308" r="-31308"/>
          <a:stretch>
            <a:fillRect/>
          </a:stretch>
        </p:blipFill>
        <p:spPr bwMode="auto">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919504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theory ?</a:t>
            </a:r>
            <a:endParaRPr lang="en-US" dirty="0"/>
          </a:p>
        </p:txBody>
      </p:sp>
      <p:sp>
        <p:nvSpPr>
          <p:cNvPr id="3" name="Content Placeholder 2"/>
          <p:cNvSpPr>
            <a:spLocks noGrp="1"/>
          </p:cNvSpPr>
          <p:nvPr>
            <p:ph idx="1"/>
          </p:nvPr>
        </p:nvSpPr>
        <p:spPr/>
        <p:txBody>
          <a:bodyPr/>
          <a:lstStyle/>
          <a:p>
            <a:r>
              <a:rPr lang="en-US" dirty="0">
                <a:latin typeface="Georgia" charset="0"/>
              </a:rPr>
              <a:t>Broad explanations and predictions concerning phenomena of </a:t>
            </a:r>
            <a:r>
              <a:rPr lang="en-US" dirty="0" smtClean="0">
                <a:latin typeface="Georgia" charset="0"/>
              </a:rPr>
              <a:t>interest</a:t>
            </a:r>
          </a:p>
          <a:p>
            <a:pPr marL="68580" indent="0">
              <a:buNone/>
            </a:pPr>
            <a:r>
              <a:rPr lang="en-US" dirty="0" smtClean="0">
                <a:latin typeface="Georgia" charset="0"/>
              </a:rPr>
              <a:t>Example: </a:t>
            </a:r>
          </a:p>
          <a:p>
            <a:pPr marL="68580" indent="0">
              <a:buNone/>
            </a:pPr>
            <a:r>
              <a:rPr lang="en-US" dirty="0" smtClean="0">
                <a:latin typeface="Georgia" charset="0"/>
              </a:rPr>
              <a:t>Diffusion </a:t>
            </a:r>
            <a:r>
              <a:rPr lang="en-US" dirty="0">
                <a:latin typeface="Georgia" charset="0"/>
              </a:rPr>
              <a:t>of responsibility - Greater the number of bystanders in an emergency situation, the smaller the share of the responsibility each person feels</a:t>
            </a:r>
          </a:p>
          <a:p>
            <a:pPr marL="68580" indent="0">
              <a:buNone/>
            </a:pPr>
            <a:r>
              <a:rPr lang="en-US" dirty="0" smtClean="0">
                <a:latin typeface="Georgia" charset="0"/>
              </a:rPr>
              <a:t> </a:t>
            </a:r>
            <a:endParaRPr lang="en-US" dirty="0">
              <a:latin typeface="Georgia" charset="0"/>
            </a:endParaRPr>
          </a:p>
          <a:p>
            <a:endParaRPr lang="en-US" dirty="0"/>
          </a:p>
        </p:txBody>
      </p:sp>
    </p:spTree>
    <p:extLst>
      <p:ext uri="{BB962C8B-B14F-4D97-AF65-F5344CB8AC3E}">
        <p14:creationId xmlns:p14="http://schemas.microsoft.com/office/powerpoint/2010/main" val="3658439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rebuchet MS" charset="0"/>
              </a:rPr>
              <a:t>Hypotheses: Crafting Testable Predictions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latin typeface="Georgia" charset="0"/>
              </a:rPr>
              <a:t>Hypothesis</a:t>
            </a:r>
            <a:r>
              <a:rPr lang="en-US" dirty="0">
                <a:latin typeface="Georgia" charset="0"/>
              </a:rPr>
              <a:t>: A prediction, stemming from a theory, stated in a way that allows it to be </a:t>
            </a:r>
            <a:r>
              <a:rPr lang="en-US" dirty="0" smtClean="0">
                <a:latin typeface="Georgia" charset="0"/>
              </a:rPr>
              <a:t>tested</a:t>
            </a:r>
          </a:p>
          <a:p>
            <a:r>
              <a:rPr lang="en-US" dirty="0">
                <a:latin typeface="Georgia" charset="0"/>
              </a:rPr>
              <a:t>Psychologists rely on formal theories and hypotheses for many reasons:</a:t>
            </a:r>
          </a:p>
          <a:p>
            <a:pPr marL="742950" lvl="1" indent="-285750"/>
            <a:r>
              <a:rPr lang="en-US" dirty="0">
                <a:latin typeface="Georgia" charset="0"/>
              </a:rPr>
              <a:t>Permits them to place bits of observations within a coherent framework</a:t>
            </a:r>
          </a:p>
          <a:p>
            <a:pPr marL="742950" lvl="1" indent="-285750"/>
            <a:r>
              <a:rPr lang="en-US" dirty="0">
                <a:latin typeface="Georgia" charset="0"/>
              </a:rPr>
              <a:t>Help psychologists to make deductions about unexplained phenomena </a:t>
            </a:r>
          </a:p>
          <a:p>
            <a:pPr marL="742950" lvl="1" indent="-285750"/>
            <a:r>
              <a:rPr lang="en-US" dirty="0">
                <a:latin typeface="Georgia" charset="0"/>
              </a:rPr>
              <a:t>Develop ideas for future investigation</a:t>
            </a:r>
          </a:p>
          <a:p>
            <a:endParaRPr lang="en-US" dirty="0" smtClean="0">
              <a:latin typeface="Georgia" charset="0"/>
            </a:endParaRPr>
          </a:p>
          <a:p>
            <a:endParaRPr lang="en-US" dirty="0">
              <a:latin typeface="Georgia" charset="0"/>
            </a:endParaRPr>
          </a:p>
          <a:p>
            <a:r>
              <a:rPr lang="en-US" b="1" dirty="0">
                <a:latin typeface="Georgia" charset="0"/>
              </a:rPr>
              <a:t>Operational definition</a:t>
            </a:r>
            <a:r>
              <a:rPr lang="en-US" dirty="0">
                <a:latin typeface="Georgia" charset="0"/>
              </a:rPr>
              <a:t>: Translation of a hypothesis into specific, testable procedures</a:t>
            </a:r>
          </a:p>
          <a:p>
            <a:endParaRPr lang="en-US" dirty="0">
              <a:latin typeface="Georgia" charset="0"/>
            </a:endParaRPr>
          </a:p>
          <a:p>
            <a:endParaRPr lang="en-US" dirty="0"/>
          </a:p>
        </p:txBody>
      </p:sp>
    </p:spTree>
    <p:extLst>
      <p:ext uri="{BB962C8B-B14F-4D97-AF65-F5344CB8AC3E}">
        <p14:creationId xmlns:p14="http://schemas.microsoft.com/office/powerpoint/2010/main" val="625305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“Research” mean?</a:t>
            </a:r>
            <a:endParaRPr lang="en-US" dirty="0"/>
          </a:p>
        </p:txBody>
      </p:sp>
      <p:sp>
        <p:nvSpPr>
          <p:cNvPr id="3" name="Content Placeholder 2"/>
          <p:cNvSpPr>
            <a:spLocks noGrp="1"/>
          </p:cNvSpPr>
          <p:nvPr>
            <p:ph idx="1"/>
          </p:nvPr>
        </p:nvSpPr>
        <p:spPr/>
        <p:txBody>
          <a:bodyPr/>
          <a:lstStyle/>
          <a:p>
            <a:r>
              <a:rPr lang="en-US" dirty="0">
                <a:latin typeface="Georgia" charset="0"/>
              </a:rPr>
              <a:t>Systematic inquiry aimed at the discovery of new knowledge</a:t>
            </a:r>
          </a:p>
          <a:p>
            <a:r>
              <a:rPr lang="en-US" dirty="0">
                <a:latin typeface="Georgia" charset="0"/>
              </a:rPr>
              <a:t>Key to understanding the accuracy of hypotheses and theories</a:t>
            </a:r>
          </a:p>
          <a:p>
            <a:r>
              <a:rPr lang="en-US" dirty="0">
                <a:latin typeface="Georgia" charset="0"/>
              </a:rPr>
              <a:t>Descriptive research</a:t>
            </a:r>
          </a:p>
          <a:p>
            <a:pPr marL="742950" lvl="1" indent="-285750"/>
            <a:r>
              <a:rPr lang="en-US" dirty="0">
                <a:latin typeface="Georgia" charset="0"/>
              </a:rPr>
              <a:t>Systematic investigation of a person, group, or pattern of behavior</a:t>
            </a:r>
          </a:p>
          <a:p>
            <a:endParaRPr lang="en-US" dirty="0"/>
          </a:p>
        </p:txBody>
      </p:sp>
    </p:spTree>
    <p:extLst>
      <p:ext uri="{BB962C8B-B14F-4D97-AF65-F5344CB8AC3E}">
        <p14:creationId xmlns:p14="http://schemas.microsoft.com/office/powerpoint/2010/main" val="24056306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charset="0"/>
              </a:rPr>
              <a:t>Archival Research</a:t>
            </a:r>
            <a:endParaRPr lang="en-US" dirty="0"/>
          </a:p>
        </p:txBody>
      </p:sp>
      <p:sp>
        <p:nvSpPr>
          <p:cNvPr id="3" name="Content Placeholder 2"/>
          <p:cNvSpPr>
            <a:spLocks noGrp="1"/>
          </p:cNvSpPr>
          <p:nvPr>
            <p:ph idx="1"/>
          </p:nvPr>
        </p:nvSpPr>
        <p:spPr/>
        <p:txBody>
          <a:bodyPr/>
          <a:lstStyle/>
          <a:p>
            <a:r>
              <a:rPr lang="en-US" dirty="0">
                <a:latin typeface="Georgia" charset="0"/>
              </a:rPr>
              <a:t>Existing data is used to investigate a hypothesis:</a:t>
            </a:r>
          </a:p>
          <a:p>
            <a:pPr marL="742950" lvl="1" indent="-285750"/>
            <a:r>
              <a:rPr lang="en-US" dirty="0">
                <a:latin typeface="Georgia" charset="0"/>
              </a:rPr>
              <a:t>Census documents </a:t>
            </a:r>
          </a:p>
          <a:p>
            <a:pPr marL="742950" lvl="1" indent="-285750"/>
            <a:r>
              <a:rPr lang="en-US" dirty="0">
                <a:latin typeface="Georgia" charset="0"/>
              </a:rPr>
              <a:t>College records</a:t>
            </a:r>
          </a:p>
          <a:p>
            <a:pPr marL="742950" lvl="1" indent="-285750"/>
            <a:r>
              <a:rPr lang="en-US" dirty="0">
                <a:latin typeface="Georgia" charset="0"/>
              </a:rPr>
              <a:t>Newspaper clippings</a:t>
            </a:r>
          </a:p>
          <a:p>
            <a:r>
              <a:rPr lang="en-US" dirty="0">
                <a:latin typeface="Georgia" charset="0"/>
              </a:rPr>
              <a:t>Problem with using existing data:</a:t>
            </a:r>
          </a:p>
          <a:p>
            <a:pPr marL="742950" lvl="1" indent="-285750"/>
            <a:r>
              <a:rPr lang="en-US" dirty="0">
                <a:latin typeface="Georgia" charset="0"/>
              </a:rPr>
              <a:t>Data may not be in a form that allows the researcher to test a hypothesis fully</a:t>
            </a:r>
          </a:p>
          <a:p>
            <a:endParaRPr lang="en-US" dirty="0"/>
          </a:p>
        </p:txBody>
      </p:sp>
    </p:spTree>
    <p:extLst>
      <p:ext uri="{BB962C8B-B14F-4D97-AF65-F5344CB8AC3E}">
        <p14:creationId xmlns:p14="http://schemas.microsoft.com/office/powerpoint/2010/main" val="2802509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Psychology</a:t>
            </a:r>
            <a:endParaRPr lang="en-US" dirty="0"/>
          </a:p>
        </p:txBody>
      </p:sp>
      <p:sp>
        <p:nvSpPr>
          <p:cNvPr id="3" name="Content Placeholder 2"/>
          <p:cNvSpPr>
            <a:spLocks noGrp="1"/>
          </p:cNvSpPr>
          <p:nvPr>
            <p:ph idx="1"/>
          </p:nvPr>
        </p:nvSpPr>
        <p:spPr/>
        <p:txBody>
          <a:bodyPr>
            <a:normAutofit lnSpcReduction="10000"/>
          </a:bodyPr>
          <a:lstStyle/>
          <a:p>
            <a:r>
              <a:rPr lang="en-US" dirty="0" smtClean="0"/>
              <a:t>Describe : identify, classify behaviors and mental processes</a:t>
            </a:r>
          </a:p>
          <a:p>
            <a:r>
              <a:rPr lang="en-US" dirty="0" smtClean="0"/>
              <a:t>Understand: propose reasons for overt observations ( behaviors) and cognitive ( internal work of the mind) </a:t>
            </a:r>
          </a:p>
          <a:p>
            <a:r>
              <a:rPr lang="en-US" dirty="0" smtClean="0"/>
              <a:t>Predict: offer predictions about a given condition</a:t>
            </a:r>
          </a:p>
          <a:p>
            <a:r>
              <a:rPr lang="en-US" dirty="0" smtClean="0"/>
              <a:t>Influence: use results to solve future problems</a:t>
            </a:r>
          </a:p>
          <a:p>
            <a:endParaRPr lang="en-US" dirty="0"/>
          </a:p>
        </p:txBody>
      </p:sp>
    </p:spTree>
    <p:extLst>
      <p:ext uri="{BB962C8B-B14F-4D97-AF65-F5344CB8AC3E}">
        <p14:creationId xmlns:p14="http://schemas.microsoft.com/office/powerpoint/2010/main" val="20277632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charset="0"/>
              </a:rPr>
              <a:t>Naturalistic Observation</a:t>
            </a:r>
            <a:endParaRPr lang="en-US" dirty="0"/>
          </a:p>
        </p:txBody>
      </p:sp>
      <p:sp>
        <p:nvSpPr>
          <p:cNvPr id="3" name="Content Placeholder 2"/>
          <p:cNvSpPr>
            <a:spLocks noGrp="1"/>
          </p:cNvSpPr>
          <p:nvPr>
            <p:ph idx="1"/>
          </p:nvPr>
        </p:nvSpPr>
        <p:spPr/>
        <p:txBody>
          <a:bodyPr/>
          <a:lstStyle/>
          <a:p>
            <a:r>
              <a:rPr lang="en-US" dirty="0">
                <a:latin typeface="Georgia" charset="0"/>
              </a:rPr>
              <a:t>Investigator simply observes some naturally occurring behavior</a:t>
            </a:r>
          </a:p>
          <a:p>
            <a:pPr marL="742950" lvl="1" indent="-285750"/>
            <a:r>
              <a:rPr lang="en-US" dirty="0">
                <a:latin typeface="Georgia" charset="0"/>
              </a:rPr>
              <a:t>Does not make a change in the situation</a:t>
            </a:r>
          </a:p>
          <a:p>
            <a:r>
              <a:rPr lang="en-US" dirty="0">
                <a:latin typeface="Georgia" charset="0"/>
              </a:rPr>
              <a:t>Advantage  - Sample of what people do in their natural habitat</a:t>
            </a:r>
          </a:p>
          <a:p>
            <a:r>
              <a:rPr lang="en-US" dirty="0">
                <a:latin typeface="Georgia" charset="0"/>
              </a:rPr>
              <a:t>Disadvantage  - Inability to control any of the factors of interest</a:t>
            </a:r>
          </a:p>
          <a:p>
            <a:endParaRPr lang="en-US" dirty="0"/>
          </a:p>
        </p:txBody>
      </p:sp>
    </p:spTree>
    <p:extLst>
      <p:ext uri="{BB962C8B-B14F-4D97-AF65-F5344CB8AC3E}">
        <p14:creationId xmlns:p14="http://schemas.microsoft.com/office/powerpoint/2010/main" val="1571525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charset="0"/>
              </a:rPr>
              <a:t>Survey Research</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Georgia" charset="0"/>
              </a:rPr>
              <a:t>People are asked a series of questions about their behavior, thoughts, or attitudes</a:t>
            </a:r>
          </a:p>
          <a:p>
            <a:r>
              <a:rPr lang="en-US" dirty="0">
                <a:latin typeface="Georgia" charset="0"/>
              </a:rPr>
              <a:t>Pitfalls</a:t>
            </a:r>
          </a:p>
          <a:p>
            <a:pPr marL="742950" lvl="1" indent="-285750"/>
            <a:r>
              <a:rPr lang="en-US" dirty="0">
                <a:latin typeface="Georgia" charset="0"/>
              </a:rPr>
              <a:t>Results will be inconsequential if the sample is not representative</a:t>
            </a:r>
          </a:p>
          <a:p>
            <a:pPr marL="742950" lvl="1" indent="-285750"/>
            <a:r>
              <a:rPr lang="en-US" dirty="0">
                <a:latin typeface="Georgia" charset="0"/>
              </a:rPr>
              <a:t>Survey respondents may not want to admit to holding socially undesirable attitudes</a:t>
            </a:r>
          </a:p>
          <a:p>
            <a:r>
              <a:rPr lang="en-US" dirty="0">
                <a:hlinkClick r:id="rId2"/>
              </a:rPr>
              <a:t>http://testyourself.psychtests.com/bin/</a:t>
            </a:r>
            <a:r>
              <a:rPr lang="en-US" dirty="0" smtClean="0">
                <a:hlinkClick r:id="rId2"/>
              </a:rPr>
              <a:t>transferreq</a:t>
            </a:r>
            <a:r>
              <a:rPr lang="en-US" dirty="0">
                <a:hlinkClick r:id="rId2"/>
              </a:rPr>
              <a:t>=MnwyMTE0fDM2Mzk1ODR8MXwx&amp;refempt</a:t>
            </a:r>
            <a:r>
              <a:rPr lang="en-US" dirty="0" smtClean="0"/>
              <a:t>=</a:t>
            </a:r>
          </a:p>
          <a:p>
            <a:pPr marL="68580" indent="0">
              <a:buNone/>
            </a:pPr>
            <a:r>
              <a:rPr lang="en-US" dirty="0">
                <a:hlinkClick r:id="rId3"/>
              </a:rPr>
              <a:t>http://</a:t>
            </a:r>
            <a:r>
              <a:rPr lang="en-US" dirty="0" smtClean="0">
                <a:hlinkClick r:id="rId3"/>
              </a:rPr>
              <a:t>testyourself.psychtests.com</a:t>
            </a:r>
            <a:endParaRPr lang="en-US" dirty="0" smtClean="0"/>
          </a:p>
          <a:p>
            <a:pPr marL="68580" indent="0">
              <a:buNone/>
            </a:pPr>
            <a:endParaRPr lang="en-US" dirty="0"/>
          </a:p>
        </p:txBody>
      </p:sp>
    </p:spTree>
    <p:extLst>
      <p:ext uri="{BB962C8B-B14F-4D97-AF65-F5344CB8AC3E}">
        <p14:creationId xmlns:p14="http://schemas.microsoft.com/office/powerpoint/2010/main" val="1752920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charset="0"/>
              </a:rPr>
              <a:t>Correlational Research</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Georgia" charset="0"/>
              </a:rPr>
              <a:t>Research in which the relationship between two sets of variables is examined to determine:</a:t>
            </a:r>
          </a:p>
          <a:p>
            <a:pPr marL="742950" lvl="1" indent="-285750"/>
            <a:r>
              <a:rPr lang="en-US" dirty="0">
                <a:latin typeface="Georgia" charset="0"/>
              </a:rPr>
              <a:t>Whether they are associated, or “correlated”</a:t>
            </a:r>
          </a:p>
          <a:p>
            <a:r>
              <a:rPr lang="en-US" dirty="0">
                <a:latin typeface="Georgia" charset="0"/>
              </a:rPr>
              <a:t>Correlation coefficient</a:t>
            </a:r>
          </a:p>
          <a:p>
            <a:pPr marL="742950" lvl="1" indent="-285750"/>
            <a:r>
              <a:rPr lang="en-US" dirty="0">
                <a:latin typeface="Georgia" charset="0"/>
              </a:rPr>
              <a:t>Positive - As the value of one variable increases, so will the value of the other variable</a:t>
            </a:r>
          </a:p>
          <a:p>
            <a:pPr marL="742950" lvl="1" indent="-285750"/>
            <a:r>
              <a:rPr lang="en-US" dirty="0">
                <a:latin typeface="Georgia" charset="0"/>
              </a:rPr>
              <a:t>Negative - As the value of one variable increases, value of the other variable will decrease</a:t>
            </a:r>
          </a:p>
          <a:p>
            <a:r>
              <a:rPr lang="en-US" dirty="0" smtClean="0">
                <a:latin typeface="Georgia" charset="0"/>
              </a:rPr>
              <a:t>disadvantage </a:t>
            </a:r>
            <a:r>
              <a:rPr lang="en-US" dirty="0">
                <a:latin typeface="Georgia" charset="0"/>
              </a:rPr>
              <a:t>- Inability to demonstrate cause-and-effect relationships</a:t>
            </a:r>
          </a:p>
          <a:p>
            <a:pPr marL="68580" indent="0">
              <a:buNone/>
            </a:pPr>
            <a:endParaRPr lang="en-US" dirty="0"/>
          </a:p>
        </p:txBody>
      </p:sp>
    </p:spTree>
    <p:extLst>
      <p:ext uri="{BB962C8B-B14F-4D97-AF65-F5344CB8AC3E}">
        <p14:creationId xmlns:p14="http://schemas.microsoft.com/office/powerpoint/2010/main" val="2569366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research</a:t>
            </a:r>
            <a:endParaRPr lang="en-US" dirty="0"/>
          </a:p>
        </p:txBody>
      </p:sp>
      <p:sp>
        <p:nvSpPr>
          <p:cNvPr id="3" name="Content Placeholder 2"/>
          <p:cNvSpPr>
            <a:spLocks noGrp="1"/>
          </p:cNvSpPr>
          <p:nvPr>
            <p:ph idx="1"/>
          </p:nvPr>
        </p:nvSpPr>
        <p:spPr/>
        <p:txBody>
          <a:bodyPr/>
          <a:lstStyle/>
          <a:p>
            <a:r>
              <a:rPr lang="en-US" b="1" dirty="0">
                <a:latin typeface="Georgia" charset="0"/>
              </a:rPr>
              <a:t>Experiment</a:t>
            </a:r>
            <a:r>
              <a:rPr lang="en-US" dirty="0">
                <a:latin typeface="Georgia" charset="0"/>
              </a:rPr>
              <a:t>: Investigation of the relationship between two (or more) variables by:</a:t>
            </a:r>
          </a:p>
          <a:p>
            <a:pPr marL="742950" lvl="1" indent="-285750"/>
            <a:r>
              <a:rPr lang="en-US" dirty="0">
                <a:latin typeface="Georgia" charset="0"/>
              </a:rPr>
              <a:t>Producing a change in one variable in a situation and observing the effects on the second variable</a:t>
            </a:r>
          </a:p>
          <a:p>
            <a:pPr marL="68580" indent="0">
              <a:buNone/>
            </a:pPr>
            <a:endParaRPr lang="en-US" dirty="0"/>
          </a:p>
        </p:txBody>
      </p:sp>
    </p:spTree>
    <p:extLst>
      <p:ext uri="{BB962C8B-B14F-4D97-AF65-F5344CB8AC3E}">
        <p14:creationId xmlns:p14="http://schemas.microsoft.com/office/powerpoint/2010/main" val="21539231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charset="0"/>
              </a:rPr>
              <a:t>Experimental Research</a:t>
            </a:r>
            <a:endParaRPr lang="en-US" dirty="0"/>
          </a:p>
        </p:txBody>
      </p:sp>
      <p:sp>
        <p:nvSpPr>
          <p:cNvPr id="3" name="Content Placeholder 2"/>
          <p:cNvSpPr>
            <a:spLocks noGrp="1"/>
          </p:cNvSpPr>
          <p:nvPr>
            <p:ph idx="1"/>
          </p:nvPr>
        </p:nvSpPr>
        <p:spPr/>
        <p:txBody>
          <a:bodyPr/>
          <a:lstStyle/>
          <a:p>
            <a:r>
              <a:rPr lang="en-US" dirty="0">
                <a:latin typeface="Georgia" charset="0"/>
              </a:rPr>
              <a:t>Experimental groups and control groups</a:t>
            </a:r>
          </a:p>
          <a:p>
            <a:pPr marL="742950" lvl="1" indent="-285750"/>
            <a:r>
              <a:rPr lang="en-US" dirty="0">
                <a:latin typeface="Georgia" charset="0"/>
              </a:rPr>
              <a:t>Treatment </a:t>
            </a:r>
          </a:p>
          <a:p>
            <a:pPr marL="1143000" lvl="2"/>
            <a:r>
              <a:rPr lang="en-US" dirty="0">
                <a:latin typeface="Georgia" charset="0"/>
              </a:rPr>
              <a:t>Manipulation implemented by the experimenter</a:t>
            </a:r>
          </a:p>
          <a:p>
            <a:pPr marL="742950" lvl="1" indent="-285750"/>
            <a:r>
              <a:rPr lang="en-US" b="1" dirty="0">
                <a:latin typeface="Georgia" charset="0"/>
              </a:rPr>
              <a:t>Experimental group</a:t>
            </a:r>
          </a:p>
          <a:p>
            <a:pPr marL="1143000" lvl="2"/>
            <a:r>
              <a:rPr lang="en-US" dirty="0">
                <a:latin typeface="Georgia" charset="0"/>
              </a:rPr>
              <a:t>Any group participating in an experiment that receives a treatment</a:t>
            </a:r>
          </a:p>
          <a:p>
            <a:pPr marL="742950" lvl="1" indent="-285750"/>
            <a:r>
              <a:rPr lang="en-US" b="1" dirty="0">
                <a:latin typeface="Georgia" charset="0"/>
              </a:rPr>
              <a:t>Control group </a:t>
            </a:r>
          </a:p>
          <a:p>
            <a:pPr marL="1143000" lvl="2"/>
            <a:r>
              <a:rPr lang="en-US" dirty="0">
                <a:latin typeface="Georgia" charset="0"/>
              </a:rPr>
              <a:t>Group participating in an experiment that receives no treatment</a:t>
            </a:r>
          </a:p>
          <a:p>
            <a:endParaRPr lang="en-US" dirty="0"/>
          </a:p>
        </p:txBody>
      </p:sp>
    </p:spTree>
    <p:extLst>
      <p:ext uri="{BB962C8B-B14F-4D97-AF65-F5344CB8AC3E}">
        <p14:creationId xmlns:p14="http://schemas.microsoft.com/office/powerpoint/2010/main" val="2715383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Research</a:t>
            </a:r>
            <a:endParaRPr lang="en-US" dirty="0"/>
          </a:p>
        </p:txBody>
      </p:sp>
      <p:sp>
        <p:nvSpPr>
          <p:cNvPr id="3" name="Content Placeholder 2"/>
          <p:cNvSpPr>
            <a:spLocks noGrp="1"/>
          </p:cNvSpPr>
          <p:nvPr>
            <p:ph idx="1"/>
          </p:nvPr>
        </p:nvSpPr>
        <p:spPr/>
        <p:txBody>
          <a:bodyPr>
            <a:normAutofit fontScale="92500"/>
          </a:bodyPr>
          <a:lstStyle/>
          <a:p>
            <a:r>
              <a:rPr lang="en-US" b="1" dirty="0">
                <a:latin typeface="Georgia" charset="0"/>
              </a:rPr>
              <a:t>Random assignment to condition</a:t>
            </a:r>
            <a:r>
              <a:rPr lang="en-US" dirty="0">
                <a:latin typeface="Georgia" charset="0"/>
              </a:rPr>
              <a:t>: Participants are assigned to different experimental groups or “conditions” on the basis of </a:t>
            </a:r>
            <a:r>
              <a:rPr lang="en-US" dirty="0" smtClean="0">
                <a:latin typeface="Georgia" charset="0"/>
              </a:rPr>
              <a:t>chance</a:t>
            </a:r>
          </a:p>
          <a:p>
            <a:r>
              <a:rPr lang="en-US" b="1" dirty="0">
                <a:latin typeface="Georgia" charset="0"/>
              </a:rPr>
              <a:t>Significant outcome</a:t>
            </a:r>
            <a:r>
              <a:rPr lang="en-US" dirty="0">
                <a:latin typeface="Georgia" charset="0"/>
              </a:rPr>
              <a:t>: Meaningful results</a:t>
            </a:r>
          </a:p>
          <a:p>
            <a:pPr marL="742950" lvl="1" indent="-285750"/>
            <a:r>
              <a:rPr lang="en-US" dirty="0">
                <a:latin typeface="Georgia" charset="0"/>
              </a:rPr>
              <a:t>Make it possible for researchers to feel confident that they have confirmed their hypotheses</a:t>
            </a:r>
          </a:p>
          <a:p>
            <a:r>
              <a:rPr lang="en-US" b="1" dirty="0">
                <a:latin typeface="Georgia" charset="0"/>
              </a:rPr>
              <a:t>Replicated research</a:t>
            </a:r>
            <a:r>
              <a:rPr lang="en-US" dirty="0">
                <a:latin typeface="Georgia" charset="0"/>
              </a:rPr>
              <a:t>: Research that is repeated</a:t>
            </a:r>
          </a:p>
          <a:p>
            <a:endParaRPr lang="en-US" dirty="0">
              <a:latin typeface="Georgia" charset="0"/>
            </a:endParaRPr>
          </a:p>
          <a:p>
            <a:endParaRPr lang="en-US" dirty="0"/>
          </a:p>
        </p:txBody>
      </p:sp>
    </p:spTree>
    <p:extLst>
      <p:ext uri="{BB962C8B-B14F-4D97-AF65-F5344CB8AC3E}">
        <p14:creationId xmlns:p14="http://schemas.microsoft.com/office/powerpoint/2010/main" val="40904676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charset="0"/>
              </a:rPr>
              <a:t>The Ethics of Research</a:t>
            </a:r>
            <a:endParaRPr lang="en-US" dirty="0"/>
          </a:p>
        </p:txBody>
      </p:sp>
      <p:sp>
        <p:nvSpPr>
          <p:cNvPr id="3" name="Content Placeholder 2"/>
          <p:cNvSpPr>
            <a:spLocks noGrp="1"/>
          </p:cNvSpPr>
          <p:nvPr>
            <p:ph idx="1"/>
          </p:nvPr>
        </p:nvSpPr>
        <p:spPr/>
        <p:txBody>
          <a:bodyPr/>
          <a:lstStyle/>
          <a:p>
            <a:r>
              <a:rPr lang="en-US" b="1" dirty="0">
                <a:latin typeface="Georgia" charset="0"/>
              </a:rPr>
              <a:t>Informed consent</a:t>
            </a:r>
            <a:r>
              <a:rPr lang="en-US" dirty="0">
                <a:latin typeface="Georgia" charset="0"/>
              </a:rPr>
              <a:t>: A document signed by participants:</a:t>
            </a:r>
          </a:p>
          <a:p>
            <a:pPr marL="742950" lvl="1" indent="-285750"/>
            <a:r>
              <a:rPr lang="en-US" dirty="0">
                <a:latin typeface="Georgia" charset="0"/>
              </a:rPr>
              <a:t>Affirms that they have been told about the basic outlines of the study</a:t>
            </a:r>
          </a:p>
          <a:p>
            <a:endParaRPr lang="en-US" dirty="0" smtClean="0"/>
          </a:p>
          <a:p>
            <a:endParaRPr lang="en-US" dirty="0"/>
          </a:p>
        </p:txBody>
      </p:sp>
    </p:spTree>
    <p:extLst>
      <p:ext uri="{BB962C8B-B14F-4D97-AF65-F5344CB8AC3E}">
        <p14:creationId xmlns:p14="http://schemas.microsoft.com/office/powerpoint/2010/main" val="12673788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rebuchet MS" charset="0"/>
              </a:rPr>
              <a:t>Should Animals Be Used in Research</a:t>
            </a:r>
            <a:endParaRPr lang="en-US" dirty="0"/>
          </a:p>
        </p:txBody>
      </p:sp>
      <p:sp>
        <p:nvSpPr>
          <p:cNvPr id="3" name="Content Placeholder 2"/>
          <p:cNvSpPr>
            <a:spLocks noGrp="1"/>
          </p:cNvSpPr>
          <p:nvPr>
            <p:ph idx="1"/>
          </p:nvPr>
        </p:nvSpPr>
        <p:spPr/>
        <p:txBody>
          <a:bodyPr>
            <a:normAutofit lnSpcReduction="10000"/>
          </a:bodyPr>
          <a:lstStyle/>
          <a:p>
            <a:r>
              <a:rPr lang="en-US" dirty="0">
                <a:latin typeface="Georgia" charset="0"/>
              </a:rPr>
              <a:t>Procedures that subject animals to distress are permitted:</a:t>
            </a:r>
          </a:p>
          <a:p>
            <a:pPr marL="742950" lvl="1" indent="-285750"/>
            <a:r>
              <a:rPr lang="en-US" dirty="0">
                <a:latin typeface="Georgia" charset="0"/>
              </a:rPr>
              <a:t>When an alternative procedure is unavailable</a:t>
            </a:r>
          </a:p>
          <a:p>
            <a:pPr marL="742950" lvl="1" indent="-285750"/>
            <a:r>
              <a:rPr lang="en-US" dirty="0">
                <a:latin typeface="Georgia" charset="0"/>
              </a:rPr>
              <a:t>When the research is justified by its prospective value</a:t>
            </a:r>
          </a:p>
          <a:p>
            <a:r>
              <a:rPr lang="en-US" dirty="0">
                <a:latin typeface="Georgia" charset="0"/>
              </a:rPr>
              <a:t>Provides greater experimental control over nonhumans </a:t>
            </a:r>
          </a:p>
          <a:p>
            <a:r>
              <a:rPr lang="en-US" dirty="0">
                <a:latin typeface="Georgia" charset="0"/>
              </a:rPr>
              <a:t>Procedures that might not be possible with people can be carried </a:t>
            </a:r>
            <a:r>
              <a:rPr lang="en-US" dirty="0" smtClean="0">
                <a:latin typeface="Georgia" charset="0"/>
              </a:rPr>
              <a:t>out</a:t>
            </a:r>
          </a:p>
          <a:p>
            <a:endParaRPr lang="en-US" dirty="0"/>
          </a:p>
        </p:txBody>
      </p:sp>
    </p:spTree>
    <p:extLst>
      <p:ext uri="{BB962C8B-B14F-4D97-AF65-F5344CB8AC3E}">
        <p14:creationId xmlns:p14="http://schemas.microsoft.com/office/powerpoint/2010/main" val="35650152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rebuchet MS" charset="0"/>
              </a:rPr>
              <a:t>Threats to Experimental Validity: Avoiding Experimental Bias</a:t>
            </a:r>
            <a:endParaRPr lang="en-US" dirty="0"/>
          </a:p>
        </p:txBody>
      </p:sp>
      <p:sp>
        <p:nvSpPr>
          <p:cNvPr id="3" name="Content Placeholder 2"/>
          <p:cNvSpPr>
            <a:spLocks noGrp="1"/>
          </p:cNvSpPr>
          <p:nvPr>
            <p:ph idx="1"/>
          </p:nvPr>
        </p:nvSpPr>
        <p:spPr/>
        <p:txBody>
          <a:bodyPr/>
          <a:lstStyle/>
          <a:p>
            <a:r>
              <a:rPr lang="en-US" b="1" dirty="0">
                <a:latin typeface="Georgia" charset="0"/>
              </a:rPr>
              <a:t>Experimental bias</a:t>
            </a:r>
            <a:r>
              <a:rPr lang="en-US" dirty="0">
                <a:latin typeface="Georgia" charset="0"/>
              </a:rPr>
              <a:t>: Factors that distort the way the independent variable affects the dependent variable</a:t>
            </a:r>
          </a:p>
          <a:p>
            <a:pPr marL="742950" lvl="1" indent="-285750"/>
            <a:r>
              <a:rPr lang="en-US" dirty="0">
                <a:latin typeface="Georgia" charset="0"/>
              </a:rPr>
              <a:t>Experimenter expectations</a:t>
            </a:r>
          </a:p>
          <a:p>
            <a:pPr marL="742950" lvl="1" indent="-285750"/>
            <a:r>
              <a:rPr lang="en-US" dirty="0">
                <a:latin typeface="Georgia" charset="0"/>
              </a:rPr>
              <a:t>Participant expectations </a:t>
            </a:r>
          </a:p>
          <a:p>
            <a:endParaRPr lang="en-US" dirty="0"/>
          </a:p>
        </p:txBody>
      </p:sp>
    </p:spTree>
    <p:extLst>
      <p:ext uri="{BB962C8B-B14F-4D97-AF65-F5344CB8AC3E}">
        <p14:creationId xmlns:p14="http://schemas.microsoft.com/office/powerpoint/2010/main" val="2555852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rebuchet MS" charset="0"/>
              </a:rPr>
              <a:t>Threats to Experimental Validity: Avoiding Experimental Bias</a:t>
            </a:r>
            <a:endParaRPr lang="en-US" dirty="0"/>
          </a:p>
        </p:txBody>
      </p:sp>
      <p:sp>
        <p:nvSpPr>
          <p:cNvPr id="3" name="Content Placeholder 2"/>
          <p:cNvSpPr>
            <a:spLocks noGrp="1"/>
          </p:cNvSpPr>
          <p:nvPr>
            <p:ph idx="1"/>
          </p:nvPr>
        </p:nvSpPr>
        <p:spPr/>
        <p:txBody>
          <a:bodyPr/>
          <a:lstStyle/>
          <a:p>
            <a:r>
              <a:rPr lang="en-US" b="1" dirty="0">
                <a:latin typeface="Georgia" charset="0"/>
              </a:rPr>
              <a:t>Placebo</a:t>
            </a:r>
            <a:r>
              <a:rPr lang="en-US" dirty="0">
                <a:latin typeface="Georgia" charset="0"/>
              </a:rPr>
              <a:t>: A false treatment without any significant chemical properties</a:t>
            </a:r>
          </a:p>
          <a:p>
            <a:r>
              <a:rPr lang="en-US" b="1" dirty="0">
                <a:latin typeface="Georgia" charset="0"/>
              </a:rPr>
              <a:t>Double-blind procedure </a:t>
            </a:r>
            <a:r>
              <a:rPr lang="en-US" dirty="0">
                <a:latin typeface="Georgia" charset="0"/>
              </a:rPr>
              <a:t>- Keeping experimenter and participant “blind” to the nature of the drug administered</a:t>
            </a:r>
          </a:p>
          <a:p>
            <a:pPr marL="68580" indent="0">
              <a:buNone/>
            </a:pPr>
            <a:endParaRPr lang="en-US" dirty="0"/>
          </a:p>
        </p:txBody>
      </p:sp>
    </p:spTree>
    <p:extLst>
      <p:ext uri="{BB962C8B-B14F-4D97-AF65-F5344CB8AC3E}">
        <p14:creationId xmlns:p14="http://schemas.microsoft.com/office/powerpoint/2010/main" val="2816670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240264"/>
            <a:ext cx="7024744" cy="1143000"/>
          </a:xfrm>
        </p:spPr>
        <p:txBody>
          <a:bodyPr/>
          <a:lstStyle/>
          <a:p>
            <a:r>
              <a:rPr lang="en-US" dirty="0" smtClean="0"/>
              <a:t>Areas of psychology </a:t>
            </a:r>
            <a:endParaRPr lang="en-US" dirty="0"/>
          </a:p>
        </p:txBody>
      </p:sp>
      <p:sp>
        <p:nvSpPr>
          <p:cNvPr id="3" name="Content Placeholder 2"/>
          <p:cNvSpPr>
            <a:spLocks noGrp="1"/>
          </p:cNvSpPr>
          <p:nvPr>
            <p:ph idx="1"/>
          </p:nvPr>
        </p:nvSpPr>
        <p:spPr>
          <a:xfrm>
            <a:off x="457200" y="1752600"/>
            <a:ext cx="8379326" cy="4731084"/>
          </a:xfrm>
        </p:spPr>
        <p:txBody>
          <a:bodyPr>
            <a:normAutofit/>
          </a:bodyPr>
          <a:lstStyle/>
          <a:p>
            <a:pPr marL="0" indent="0">
              <a:buNone/>
            </a:pPr>
            <a:r>
              <a:rPr lang="en-US" dirty="0" smtClean="0">
                <a:solidFill>
                  <a:srgbClr val="FF0000"/>
                </a:solidFill>
              </a:rPr>
              <a:t>Example: I get a snake class..</a:t>
            </a:r>
          </a:p>
          <a:p>
            <a:r>
              <a:rPr lang="en-US" b="1" dirty="0" smtClean="0"/>
              <a:t>Personality psychologist</a:t>
            </a:r>
          </a:p>
          <a:p>
            <a:pPr>
              <a:buFontTx/>
              <a:buChar char="-"/>
            </a:pPr>
            <a:r>
              <a:rPr lang="en-US" dirty="0" smtClean="0"/>
              <a:t>Why is he afraid and she is not? </a:t>
            </a:r>
          </a:p>
          <a:p>
            <a:r>
              <a:rPr lang="en-US" b="1" dirty="0" smtClean="0"/>
              <a:t>Behavioral psychologist</a:t>
            </a:r>
            <a:r>
              <a:rPr lang="en-US" dirty="0" smtClean="0"/>
              <a:t>:</a:t>
            </a:r>
          </a:p>
          <a:p>
            <a:pPr>
              <a:buFontTx/>
              <a:buChar char="-"/>
            </a:pPr>
            <a:r>
              <a:rPr lang="en-US" dirty="0" smtClean="0"/>
              <a:t>Individual previous learning behaviors: was she exposed to snakes when she was young and she learned to be scared?</a:t>
            </a:r>
          </a:p>
          <a:p>
            <a:pPr indent="-342900"/>
            <a:r>
              <a:rPr lang="en-US" b="1" dirty="0" smtClean="0"/>
              <a:t>Social psychologist</a:t>
            </a:r>
            <a:r>
              <a:rPr lang="en-US" dirty="0" smtClean="0"/>
              <a:t>: How other people’s reactions influence our own: </a:t>
            </a:r>
          </a:p>
          <a:p>
            <a:pPr marL="0" indent="0">
              <a:buNone/>
            </a:pPr>
            <a:r>
              <a:rPr lang="en-US" dirty="0" smtClean="0"/>
              <a:t>Did he look at the classmates who ran away from the snake and he was influenced by them?</a:t>
            </a:r>
          </a:p>
          <a:p>
            <a:pPr marL="0" indent="0">
              <a:buNone/>
            </a:pPr>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1915845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forget..</a:t>
            </a:r>
            <a:endParaRPr lang="en-US" dirty="0"/>
          </a:p>
        </p:txBody>
      </p:sp>
      <p:sp>
        <p:nvSpPr>
          <p:cNvPr id="3" name="Content Placeholder 2"/>
          <p:cNvSpPr>
            <a:spLocks noGrp="1"/>
          </p:cNvSpPr>
          <p:nvPr>
            <p:ph idx="1"/>
          </p:nvPr>
        </p:nvSpPr>
        <p:spPr/>
        <p:txBody>
          <a:bodyPr/>
          <a:lstStyle/>
          <a:p>
            <a:r>
              <a:rPr lang="en-US" dirty="0" smtClean="0"/>
              <a:t>Read the recap/evaluate/rethink pages</a:t>
            </a:r>
          </a:p>
          <a:p>
            <a:r>
              <a:rPr lang="en-US" dirty="0" smtClean="0"/>
              <a:t>Read the main definitions &amp; tables</a:t>
            </a:r>
          </a:p>
          <a:p>
            <a:r>
              <a:rPr lang="en-US" dirty="0" smtClean="0"/>
              <a:t>Remember what we focused on..</a:t>
            </a:r>
          </a:p>
          <a:p>
            <a:r>
              <a:rPr lang="en-US" dirty="0" smtClean="0"/>
              <a:t>Enjoy </a:t>
            </a:r>
            <a:r>
              <a:rPr lang="en-US" dirty="0" smtClean="0">
                <a:sym typeface="Wingdings"/>
              </a:rPr>
              <a:t> </a:t>
            </a:r>
            <a:endParaRPr lang="en-US" dirty="0"/>
          </a:p>
        </p:txBody>
      </p:sp>
    </p:spTree>
    <p:extLst>
      <p:ext uri="{BB962C8B-B14F-4D97-AF65-F5344CB8AC3E}">
        <p14:creationId xmlns:p14="http://schemas.microsoft.com/office/powerpoint/2010/main" val="107732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190" y="684764"/>
            <a:ext cx="7024744" cy="1143000"/>
          </a:xfrm>
        </p:spPr>
        <p:txBody>
          <a:bodyPr/>
          <a:lstStyle/>
          <a:p>
            <a:r>
              <a:rPr lang="en-US" dirty="0" smtClean="0"/>
              <a:t>Areas of psychology </a:t>
            </a:r>
            <a:endParaRPr lang="en-US" dirty="0"/>
          </a:p>
        </p:txBody>
      </p:sp>
      <p:sp>
        <p:nvSpPr>
          <p:cNvPr id="3" name="Content Placeholder 2"/>
          <p:cNvSpPr>
            <a:spLocks noGrp="1"/>
          </p:cNvSpPr>
          <p:nvPr>
            <p:ph idx="1"/>
          </p:nvPr>
        </p:nvSpPr>
        <p:spPr>
          <a:xfrm>
            <a:off x="635000" y="2170664"/>
            <a:ext cx="7185809" cy="3661965"/>
          </a:xfrm>
        </p:spPr>
        <p:txBody>
          <a:bodyPr/>
          <a:lstStyle/>
          <a:p>
            <a:r>
              <a:rPr lang="en-US" b="1" dirty="0" smtClean="0"/>
              <a:t>Biological psychologist</a:t>
            </a:r>
            <a:r>
              <a:rPr lang="en-US" dirty="0" smtClean="0"/>
              <a:t>:</a:t>
            </a:r>
          </a:p>
          <a:p>
            <a:pPr marL="68580" indent="0">
              <a:buNone/>
            </a:pPr>
            <a:r>
              <a:rPr lang="en-US" dirty="0" smtClean="0"/>
              <a:t>Look at the man’s response in terms of heart rate and sweating</a:t>
            </a:r>
          </a:p>
          <a:p>
            <a:pPr indent="-342900"/>
            <a:r>
              <a:rPr lang="en-US" b="1" dirty="0" smtClean="0"/>
              <a:t>Neuroscientist</a:t>
            </a:r>
          </a:p>
          <a:p>
            <a:pPr marL="0" indent="0">
              <a:buNone/>
            </a:pPr>
            <a:r>
              <a:rPr lang="en-US" dirty="0" smtClean="0"/>
              <a:t>Areas of the brain that are activated during fear such as the amygdala</a:t>
            </a:r>
          </a:p>
          <a:p>
            <a:pPr marL="0" indent="0">
              <a:buNone/>
            </a:pPr>
            <a:endParaRPr lang="en-US" dirty="0"/>
          </a:p>
        </p:txBody>
      </p:sp>
    </p:spTree>
    <p:extLst>
      <p:ext uri="{BB962C8B-B14F-4D97-AF65-F5344CB8AC3E}">
        <p14:creationId xmlns:p14="http://schemas.microsoft.com/office/powerpoint/2010/main" val="4250586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811764"/>
            <a:ext cx="7522134" cy="1143000"/>
          </a:xfrm>
        </p:spPr>
        <p:txBody>
          <a:bodyPr>
            <a:normAutofit fontScale="90000"/>
          </a:bodyPr>
          <a:lstStyle/>
          <a:p>
            <a:r>
              <a:rPr lang="en-US" dirty="0" smtClean="0"/>
              <a:t>Revision of some of the subfields</a:t>
            </a:r>
            <a:endParaRPr lang="en-US" dirty="0"/>
          </a:p>
        </p:txBody>
      </p:sp>
      <p:sp>
        <p:nvSpPr>
          <p:cNvPr id="3" name="Content Placeholder 2"/>
          <p:cNvSpPr>
            <a:spLocks noGrp="1"/>
          </p:cNvSpPr>
          <p:nvPr>
            <p:ph idx="1"/>
          </p:nvPr>
        </p:nvSpPr>
        <p:spPr>
          <a:xfrm>
            <a:off x="546100" y="2170664"/>
            <a:ext cx="7274709" cy="4255536"/>
          </a:xfrm>
        </p:spPr>
        <p:txBody>
          <a:bodyPr>
            <a:normAutofit fontScale="92500" lnSpcReduction="10000"/>
          </a:bodyPr>
          <a:lstStyle/>
          <a:p>
            <a:pPr marL="68580" indent="0">
              <a:buNone/>
            </a:pPr>
            <a:r>
              <a:rPr lang="en-US" b="1" dirty="0" smtClean="0"/>
              <a:t>Clinical :</a:t>
            </a:r>
          </a:p>
          <a:p>
            <a:pPr marL="68580" indent="0">
              <a:buNone/>
            </a:pPr>
            <a:r>
              <a:rPr lang="en-US" sz="2600" dirty="0" smtClean="0"/>
              <a:t> </a:t>
            </a:r>
            <a:r>
              <a:rPr lang="en-US" dirty="0"/>
              <a:t>A</a:t>
            </a:r>
            <a:r>
              <a:rPr lang="en-US" dirty="0" smtClean="0"/>
              <a:t>ssessment and treatment of mental illness, abnormal behavior, psychiatric problems psychological disorders in biological factors</a:t>
            </a:r>
          </a:p>
          <a:p>
            <a:pPr marL="68580" indent="0">
              <a:buNone/>
            </a:pPr>
            <a:endParaRPr lang="en-US" dirty="0"/>
          </a:p>
          <a:p>
            <a:pPr marL="68580" indent="0">
              <a:buNone/>
            </a:pPr>
            <a:r>
              <a:rPr lang="en-US" b="1" dirty="0" smtClean="0"/>
              <a:t>Cognitive</a:t>
            </a:r>
            <a:r>
              <a:rPr lang="en-US" dirty="0" smtClean="0"/>
              <a:t>: how people think,  problem solving, decision making, language, attention information processing model</a:t>
            </a:r>
          </a:p>
          <a:p>
            <a:pPr marL="68580" indent="0">
              <a:buNone/>
            </a:pPr>
            <a:endParaRPr lang="en-US" dirty="0" smtClean="0"/>
          </a:p>
          <a:p>
            <a:pPr marL="68580" indent="0">
              <a:buNone/>
            </a:pPr>
            <a:r>
              <a:rPr lang="en-US" b="1" dirty="0" smtClean="0"/>
              <a:t>Experimenta</a:t>
            </a:r>
            <a:r>
              <a:rPr lang="en-US" dirty="0" smtClean="0"/>
              <a:t>l: processes of sensing, learning, thinking about the world. Use of research case studies, naturalistic observations</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98775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595864"/>
            <a:ext cx="7024744" cy="1143000"/>
          </a:xfrm>
        </p:spPr>
        <p:txBody>
          <a:bodyPr/>
          <a:lstStyle/>
          <a:p>
            <a:r>
              <a:rPr lang="en-US" dirty="0" smtClean="0"/>
              <a:t>Psychology subfields</a:t>
            </a:r>
            <a:endParaRPr lang="en-US" dirty="0"/>
          </a:p>
        </p:txBody>
      </p:sp>
      <p:sp>
        <p:nvSpPr>
          <p:cNvPr id="3" name="Content Placeholder 2"/>
          <p:cNvSpPr>
            <a:spLocks noGrp="1"/>
          </p:cNvSpPr>
          <p:nvPr>
            <p:ph idx="1"/>
          </p:nvPr>
        </p:nvSpPr>
        <p:spPr>
          <a:xfrm>
            <a:off x="546100" y="1854200"/>
            <a:ext cx="7747000" cy="4178300"/>
          </a:xfrm>
        </p:spPr>
        <p:txBody>
          <a:bodyPr>
            <a:normAutofit fontScale="92500" lnSpcReduction="10000"/>
          </a:bodyPr>
          <a:lstStyle/>
          <a:p>
            <a:r>
              <a:rPr lang="en-US" b="1" dirty="0" smtClean="0"/>
              <a:t>Developmental</a:t>
            </a:r>
            <a:r>
              <a:rPr lang="en-US" dirty="0" smtClean="0"/>
              <a:t>: specialization in infant, child, adolescent adult development of physical , cognitive, emotional</a:t>
            </a:r>
            <a:r>
              <a:rPr lang="en-US" dirty="0"/>
              <a:t> </a:t>
            </a:r>
            <a:r>
              <a:rPr lang="en-US" dirty="0" smtClean="0"/>
              <a:t>aspects. </a:t>
            </a:r>
            <a:br>
              <a:rPr lang="en-US" dirty="0" smtClean="0"/>
            </a:br>
            <a:endParaRPr lang="en-US" dirty="0" smtClean="0"/>
          </a:p>
          <a:p>
            <a:r>
              <a:rPr lang="en-US" b="1" dirty="0" smtClean="0"/>
              <a:t>Forensic</a:t>
            </a:r>
            <a:r>
              <a:rPr lang="en-US" dirty="0" smtClean="0"/>
              <a:t>: legal issues, studying criminal behavior and treatments, working in the court, interviewing witnesses, conducting evaluations</a:t>
            </a:r>
          </a:p>
          <a:p>
            <a:pPr marL="68580" indent="0">
              <a:buNone/>
            </a:pPr>
            <a:endParaRPr lang="en-US" dirty="0" smtClean="0"/>
          </a:p>
          <a:p>
            <a:r>
              <a:rPr lang="en-US" b="1" dirty="0" smtClean="0"/>
              <a:t>Counseling</a:t>
            </a:r>
            <a:r>
              <a:rPr lang="en-US" dirty="0" smtClean="0"/>
              <a:t>: </a:t>
            </a:r>
            <a:r>
              <a:rPr lang="en-US" sz="2200" dirty="0" smtClean="0"/>
              <a:t>educational , social and career adjustment problems. Also about enhancing well-being, better functioning, goal setting, problems not related to biological deficiencies</a:t>
            </a:r>
          </a:p>
          <a:p>
            <a:endParaRPr lang="en-US" sz="2200" dirty="0" smtClean="0"/>
          </a:p>
          <a:p>
            <a:endParaRPr lang="en-US" dirty="0"/>
          </a:p>
        </p:txBody>
      </p:sp>
    </p:spTree>
    <p:extLst>
      <p:ext uri="{BB962C8B-B14F-4D97-AF65-F5344CB8AC3E}">
        <p14:creationId xmlns:p14="http://schemas.microsoft.com/office/powerpoint/2010/main" val="2917446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r>
              <a:rPr lang="en-US" dirty="0" smtClean="0"/>
              <a:t>Psychological subfields</a:t>
            </a:r>
            <a:endParaRPr lang="en-US" dirty="0"/>
          </a:p>
        </p:txBody>
      </p:sp>
      <p:sp>
        <p:nvSpPr>
          <p:cNvPr id="3" name="Content Placeholder 2"/>
          <p:cNvSpPr>
            <a:spLocks noGrp="1"/>
          </p:cNvSpPr>
          <p:nvPr>
            <p:ph idx="1"/>
          </p:nvPr>
        </p:nvSpPr>
        <p:spPr>
          <a:xfrm>
            <a:off x="812800" y="1790700"/>
            <a:ext cx="7008009" cy="4041929"/>
          </a:xfrm>
        </p:spPr>
        <p:txBody>
          <a:bodyPr>
            <a:normAutofit fontScale="85000" lnSpcReduction="20000"/>
          </a:bodyPr>
          <a:lstStyle/>
          <a:p>
            <a:r>
              <a:rPr lang="en-US" b="1" dirty="0" smtClean="0"/>
              <a:t>Health</a:t>
            </a:r>
            <a:r>
              <a:rPr lang="en-US" dirty="0" smtClean="0"/>
              <a:t>: relationship between psychological factors and physical illness or disease</a:t>
            </a:r>
          </a:p>
          <a:p>
            <a:pPr marL="68580" indent="0">
              <a:buNone/>
            </a:pPr>
            <a:endParaRPr lang="en-US" dirty="0" smtClean="0"/>
          </a:p>
          <a:p>
            <a:r>
              <a:rPr lang="en-US" b="1" dirty="0" smtClean="0"/>
              <a:t>Personality</a:t>
            </a:r>
            <a:r>
              <a:rPr lang="en-US" dirty="0" smtClean="0"/>
              <a:t> : patterns of thoughts, feelings, behavior , traits that make each unique</a:t>
            </a:r>
          </a:p>
          <a:p>
            <a:pPr marL="68580" indent="0">
              <a:buNone/>
            </a:pPr>
            <a:endParaRPr lang="en-US" dirty="0" smtClean="0"/>
          </a:p>
          <a:p>
            <a:pPr marL="342900" lvl="1" indent="-342900"/>
            <a:r>
              <a:rPr lang="en-US" sz="2400" b="1" dirty="0" smtClean="0"/>
              <a:t>Socia</a:t>
            </a:r>
            <a:r>
              <a:rPr lang="en-US" sz="2400" dirty="0" smtClean="0"/>
              <a:t>l :how people’s thoughts, feelings, and actions are affected by others</a:t>
            </a:r>
          </a:p>
          <a:p>
            <a:endParaRPr lang="en-US" dirty="0" smtClean="0"/>
          </a:p>
          <a:p>
            <a:r>
              <a:rPr lang="en-US" b="1" dirty="0">
                <a:latin typeface="Georgia" charset="0"/>
              </a:rPr>
              <a:t>Behavioral genetics</a:t>
            </a:r>
          </a:p>
          <a:p>
            <a:pPr marL="365760" lvl="1" indent="0">
              <a:buNone/>
            </a:pPr>
            <a:r>
              <a:rPr lang="en-US" sz="2400" dirty="0"/>
              <a:t>How we might inherit certain behavioral trait</a:t>
            </a:r>
          </a:p>
          <a:p>
            <a:pPr marL="365760" lvl="1" indent="0">
              <a:buNone/>
            </a:pPr>
            <a:r>
              <a:rPr lang="en-US" sz="2400" dirty="0"/>
              <a:t>How the environment influences whether we actually display such traits</a:t>
            </a:r>
          </a:p>
          <a:p>
            <a:pPr marL="68580" indent="0">
              <a:buNone/>
            </a:pPr>
            <a:endParaRPr lang="en-US" dirty="0"/>
          </a:p>
        </p:txBody>
      </p:sp>
    </p:spTree>
    <p:extLst>
      <p:ext uri="{BB962C8B-B14F-4D97-AF65-F5344CB8AC3E}">
        <p14:creationId xmlns:p14="http://schemas.microsoft.com/office/powerpoint/2010/main" val="754578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79964"/>
            <a:ext cx="7496734" cy="1143000"/>
          </a:xfrm>
        </p:spPr>
        <p:txBody>
          <a:bodyPr>
            <a:normAutofit fontScale="90000"/>
          </a:bodyPr>
          <a:lstStyle/>
          <a:p>
            <a:r>
              <a:rPr lang="en-US" dirty="0" smtClean="0"/>
              <a:t>The education of a psychologist</a:t>
            </a:r>
            <a:endParaRPr lang="en-US" dirty="0"/>
          </a:p>
        </p:txBody>
      </p:sp>
      <p:sp>
        <p:nvSpPr>
          <p:cNvPr id="3" name="Content Placeholder 2"/>
          <p:cNvSpPr>
            <a:spLocks noGrp="1"/>
          </p:cNvSpPr>
          <p:nvPr>
            <p:ph idx="1"/>
          </p:nvPr>
        </p:nvSpPr>
        <p:spPr>
          <a:xfrm>
            <a:off x="1043492" y="1815064"/>
            <a:ext cx="7024742" cy="4017565"/>
          </a:xfrm>
        </p:spPr>
        <p:txBody>
          <a:bodyPr>
            <a:normAutofit fontScale="47500" lnSpcReduction="20000"/>
          </a:bodyPr>
          <a:lstStyle/>
          <a:p>
            <a:pPr marL="68580" indent="0">
              <a:buNone/>
            </a:pPr>
            <a:endParaRPr lang="en-US" sz="3500" dirty="0" smtClean="0"/>
          </a:p>
          <a:p>
            <a:pPr marL="273050" indent="-273050">
              <a:lnSpc>
                <a:spcPct val="90000"/>
              </a:lnSpc>
              <a:spcBef>
                <a:spcPts val="300"/>
              </a:spcBef>
              <a:buFont typeface="Arial" charset="0"/>
              <a:buChar char="•"/>
            </a:pPr>
            <a:r>
              <a:rPr lang="en-US" sz="3500" dirty="0" smtClean="0"/>
              <a:t>PhD :             Doctor of philosophy</a:t>
            </a:r>
          </a:p>
          <a:p>
            <a:pPr marL="273050" indent="-273050">
              <a:lnSpc>
                <a:spcPct val="90000"/>
              </a:lnSpc>
              <a:spcBef>
                <a:spcPts val="300"/>
              </a:spcBef>
              <a:buFont typeface="Arial" charset="0"/>
              <a:buChar char="•"/>
            </a:pPr>
            <a:endParaRPr lang="en-US" sz="3500" dirty="0" smtClean="0"/>
          </a:p>
          <a:p>
            <a:pPr marL="273050" indent="-273050">
              <a:lnSpc>
                <a:spcPct val="90000"/>
              </a:lnSpc>
              <a:spcBef>
                <a:spcPts val="300"/>
              </a:spcBef>
              <a:buFont typeface="Arial" charset="0"/>
              <a:buChar char="•"/>
            </a:pPr>
            <a:r>
              <a:rPr lang="en-US" sz="3500" dirty="0" err="1" smtClean="0"/>
              <a:t>PsyD</a:t>
            </a:r>
            <a:r>
              <a:rPr lang="en-US" sz="3500" dirty="0"/>
              <a:t> </a:t>
            </a:r>
            <a:r>
              <a:rPr lang="en-US" sz="3500" dirty="0" smtClean="0"/>
              <a:t>:           Doctor of psychology</a:t>
            </a:r>
          </a:p>
          <a:p>
            <a:pPr marL="273050" indent="-273050">
              <a:lnSpc>
                <a:spcPct val="90000"/>
              </a:lnSpc>
              <a:spcBef>
                <a:spcPts val="300"/>
              </a:spcBef>
              <a:buFont typeface="Arial" charset="0"/>
              <a:buChar char="•"/>
            </a:pPr>
            <a:endParaRPr lang="en-US" sz="3500" dirty="0" smtClean="0"/>
          </a:p>
          <a:p>
            <a:pPr marL="273050" indent="-273050">
              <a:lnSpc>
                <a:spcPct val="90000"/>
              </a:lnSpc>
              <a:spcBef>
                <a:spcPts val="300"/>
              </a:spcBef>
              <a:buFont typeface="Arial" charset="0"/>
              <a:buChar char="•"/>
            </a:pPr>
            <a:r>
              <a:rPr lang="en-US" sz="3500" dirty="0" smtClean="0"/>
              <a:t>MA or MS      Master’s degree</a:t>
            </a:r>
          </a:p>
          <a:p>
            <a:pPr marL="273050" indent="-273050">
              <a:lnSpc>
                <a:spcPct val="90000"/>
              </a:lnSpc>
              <a:spcBef>
                <a:spcPts val="300"/>
              </a:spcBef>
              <a:buFont typeface="Arial" charset="0"/>
              <a:buChar char="•"/>
            </a:pPr>
            <a:endParaRPr lang="en-US" sz="3500" dirty="0" smtClean="0"/>
          </a:p>
          <a:p>
            <a:pPr marL="273050" indent="-273050">
              <a:lnSpc>
                <a:spcPct val="90000"/>
              </a:lnSpc>
              <a:spcBef>
                <a:spcPts val="300"/>
              </a:spcBef>
              <a:buFont typeface="Arial" charset="0"/>
              <a:buChar char="•"/>
            </a:pPr>
            <a:r>
              <a:rPr lang="en-US" sz="3500" dirty="0" smtClean="0"/>
              <a:t>BA or BS       Bachelor’s degree</a:t>
            </a:r>
          </a:p>
          <a:p>
            <a:pPr marL="273050" indent="-273050">
              <a:lnSpc>
                <a:spcPct val="90000"/>
              </a:lnSpc>
              <a:spcBef>
                <a:spcPts val="300"/>
              </a:spcBef>
              <a:buFont typeface="Arial" charset="0"/>
              <a:buChar char="•"/>
            </a:pPr>
            <a:endParaRPr lang="en-US" sz="3500" dirty="0"/>
          </a:p>
          <a:p>
            <a:pPr marL="273050" indent="-273050">
              <a:lnSpc>
                <a:spcPct val="90000"/>
              </a:lnSpc>
              <a:spcBef>
                <a:spcPts val="300"/>
              </a:spcBef>
              <a:buFont typeface="Arial" charset="0"/>
              <a:buChar char="•"/>
            </a:pPr>
            <a:endParaRPr lang="en-US" sz="3500" dirty="0" smtClean="0"/>
          </a:p>
          <a:p>
            <a:pPr marL="0" indent="0">
              <a:lnSpc>
                <a:spcPct val="90000"/>
              </a:lnSpc>
              <a:spcBef>
                <a:spcPts val="300"/>
              </a:spcBef>
              <a:buNone/>
            </a:pPr>
            <a:r>
              <a:rPr lang="en-US" sz="3500" b="1" dirty="0" smtClean="0"/>
              <a:t>Careers: </a:t>
            </a:r>
          </a:p>
          <a:p>
            <a:pPr marL="273050" indent="-273050">
              <a:spcBef>
                <a:spcPts val="300"/>
              </a:spcBef>
              <a:buFont typeface="Arial" charset="0"/>
              <a:buChar char="•"/>
            </a:pPr>
            <a:r>
              <a:rPr lang="en-US" sz="3500" dirty="0" smtClean="0"/>
              <a:t>Administrator</a:t>
            </a:r>
          </a:p>
          <a:p>
            <a:pPr marL="273050" indent="-273050">
              <a:spcBef>
                <a:spcPts val="300"/>
              </a:spcBef>
              <a:buFont typeface="Arial" charset="0"/>
              <a:buChar char="•"/>
            </a:pPr>
            <a:r>
              <a:rPr lang="en-US" sz="3500" dirty="0" smtClean="0"/>
              <a:t>Serving as a counselor</a:t>
            </a:r>
          </a:p>
          <a:p>
            <a:pPr marL="273050" indent="-273050">
              <a:spcBef>
                <a:spcPts val="300"/>
              </a:spcBef>
              <a:buFont typeface="Arial" charset="0"/>
              <a:buChar char="•"/>
            </a:pPr>
            <a:r>
              <a:rPr lang="en-US" sz="3500" dirty="0" smtClean="0"/>
              <a:t>Providing direct care</a:t>
            </a:r>
          </a:p>
          <a:p>
            <a:pPr marL="273050" indent="-273050">
              <a:spcBef>
                <a:spcPts val="300"/>
              </a:spcBef>
              <a:buFont typeface="Arial" charset="0"/>
              <a:buChar char="•"/>
            </a:pPr>
            <a:r>
              <a:rPr lang="en-US" sz="3500" dirty="0" smtClean="0"/>
              <a:t>Human resource, trainer, customer relation, advertising, marketing ,researcher, health system, career advisor, social worker , program designers  ( more examples on p.11) </a:t>
            </a:r>
          </a:p>
          <a:p>
            <a:pPr marL="0" indent="0">
              <a:lnSpc>
                <a:spcPct val="90000"/>
              </a:lnSpc>
              <a:spcBef>
                <a:spcPts val="300"/>
              </a:spcBef>
              <a:buNone/>
            </a:pPr>
            <a:endParaRPr lang="en-US" sz="3000" dirty="0" smtClean="0">
              <a:latin typeface="Georgia" charset="0"/>
            </a:endParaRPr>
          </a:p>
          <a:p>
            <a:endParaRPr lang="en-US" dirty="0"/>
          </a:p>
        </p:txBody>
      </p:sp>
    </p:spTree>
    <p:extLst>
      <p:ext uri="{BB962C8B-B14F-4D97-AF65-F5344CB8AC3E}">
        <p14:creationId xmlns:p14="http://schemas.microsoft.com/office/powerpoint/2010/main" val="18990770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1144</TotalTime>
  <Words>1678</Words>
  <Application>Microsoft Macintosh PowerPoint</Application>
  <PresentationFormat>On-screen Show (4:3)</PresentationFormat>
  <Paragraphs>225</Paragraphs>
  <Slides>40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Century Gothic</vt:lpstr>
      <vt:lpstr>Georgia</vt:lpstr>
      <vt:lpstr>Trebuchet MS</vt:lpstr>
      <vt:lpstr>Wingdings</vt:lpstr>
      <vt:lpstr>Wingdings 2</vt:lpstr>
      <vt:lpstr>Austin</vt:lpstr>
      <vt:lpstr>Psychology 201  </vt:lpstr>
      <vt:lpstr>Psychology </vt:lpstr>
      <vt:lpstr>Goals of Psychology</vt:lpstr>
      <vt:lpstr>Areas of psychology </vt:lpstr>
      <vt:lpstr>Areas of psychology </vt:lpstr>
      <vt:lpstr>Revision of some of the subfields</vt:lpstr>
      <vt:lpstr>Psychology subfields</vt:lpstr>
      <vt:lpstr>Psychological subfields</vt:lpstr>
      <vt:lpstr>The education of a psychologist</vt:lpstr>
      <vt:lpstr>Some history : origins</vt:lpstr>
      <vt:lpstr>structuralism</vt:lpstr>
      <vt:lpstr>Functionalism</vt:lpstr>
      <vt:lpstr>Gestalt</vt:lpstr>
      <vt:lpstr>Major perspectives of psychology</vt:lpstr>
      <vt:lpstr>Major perspectives </vt:lpstr>
      <vt:lpstr>Major perspectives </vt:lpstr>
      <vt:lpstr>Major perspectives </vt:lpstr>
      <vt:lpstr>Maslow’s Hierarchy of Needs</vt:lpstr>
      <vt:lpstr>Ex: Depression &amp; different perspectives</vt:lpstr>
      <vt:lpstr>Key issues</vt:lpstr>
      <vt:lpstr>Scientific Method</vt:lpstr>
      <vt:lpstr>What’s the difference…</vt:lpstr>
      <vt:lpstr>Non-Experimental Research: Methods for Gathering Information</vt:lpstr>
      <vt:lpstr>Experimental Research</vt:lpstr>
      <vt:lpstr>The scientific method</vt:lpstr>
      <vt:lpstr>What is a theory ?</vt:lpstr>
      <vt:lpstr>Hypotheses: Crafting Testable Predictions</vt:lpstr>
      <vt:lpstr>What does “Research” mean?</vt:lpstr>
      <vt:lpstr>Archival Research</vt:lpstr>
      <vt:lpstr>Naturalistic Observation</vt:lpstr>
      <vt:lpstr>Survey Research</vt:lpstr>
      <vt:lpstr>Correlational Research</vt:lpstr>
      <vt:lpstr>Experimental research</vt:lpstr>
      <vt:lpstr>Experimental Research</vt:lpstr>
      <vt:lpstr>Experimental Research</vt:lpstr>
      <vt:lpstr>The Ethics of Research</vt:lpstr>
      <vt:lpstr>Should Animals Be Used in Research</vt:lpstr>
      <vt:lpstr>Threats to Experimental Validity: Avoiding Experimental Bias</vt:lpstr>
      <vt:lpstr>Threats to Experimental Validity: Avoiding Experimental Bias</vt:lpstr>
      <vt:lpstr>Don’t forget..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 I</dc:creator>
  <cp:lastModifiedBy>zainab hashim</cp:lastModifiedBy>
  <cp:revision>31</cp:revision>
  <dcterms:created xsi:type="dcterms:W3CDTF">2016-01-21T15:45:42Z</dcterms:created>
  <dcterms:modified xsi:type="dcterms:W3CDTF">2016-09-18T20:14:31Z</dcterms:modified>
</cp:coreProperties>
</file>